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autoCompressPictures="0">
  <p:sldMasterIdLst>
    <p:sldMasterId id="2147483727" r:id="rId4"/>
  </p:sldMasterIdLst>
  <p:notesMasterIdLst>
    <p:notesMasterId r:id="rId16"/>
  </p:notesMasterIdLst>
  <p:handoutMasterIdLst>
    <p:handoutMasterId r:id="rId17"/>
  </p:handoutMasterIdLst>
  <p:sldIdLst>
    <p:sldId id="257" r:id="rId5"/>
    <p:sldId id="656" r:id="rId6"/>
    <p:sldId id="662" r:id="rId7"/>
    <p:sldId id="665" r:id="rId8"/>
    <p:sldId id="660" r:id="rId9"/>
    <p:sldId id="661" r:id="rId10"/>
    <p:sldId id="666" r:id="rId11"/>
    <p:sldId id="663" r:id="rId12"/>
    <p:sldId id="664" r:id="rId13"/>
    <p:sldId id="599" r:id="rId14"/>
    <p:sldId id="278" r:id="rId15"/>
  </p:sldIdLst>
  <p:sldSz cx="12192000" cy="6858000"/>
  <p:notesSz cx="6858000" cy="9144000"/>
  <p:defaultTextStyle>
    <a:defPPr rtl="0">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DFE5572A-AEA1-4DD7-B2D7-24EE71FC112A}">
          <p14:sldIdLst>
            <p14:sldId id="257"/>
            <p14:sldId id="656"/>
            <p14:sldId id="662"/>
            <p14:sldId id="665"/>
            <p14:sldId id="660"/>
            <p14:sldId id="661"/>
            <p14:sldId id="666"/>
            <p14:sldId id="663"/>
            <p14:sldId id="664"/>
            <p14:sldId id="599"/>
            <p14:sldId id="27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42322"/>
    <a:srgbClr val="D29F12"/>
    <a:srgbClr val="C35B10"/>
    <a:srgbClr val="EC7016"/>
    <a:srgbClr val="F3B4A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5B8864-D59F-4762-87D1-23A5BC8A4FED}" v="263" dt="2024-06-05T20:58:26.088"/>
    <p1510:client id="{776BE17B-3CCE-49F1-A495-BD0BF13E07AE}" v="1" dt="2024-06-05T21:06:02.068"/>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8D230F3-CF80-4859-8CE7-A43EE81993B5}" styleName="Style léger 1 - Accentuation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D7B26C5-4107-4FEC-AEDC-1716B250A1EF}" styleName="Style clair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505E3EF-67EA-436B-97B2-0124C06EBD24}" styleName="Style moyen 4 - Accentuation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Style moyen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202B0CA-FC54-4496-8BCA-5EF66A818D29}" styleName="Style foncé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Style léger 1 - Accentuation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Style léger 1 - Accentuation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9CF1AB2-1976-4502-BF36-3FF5EA218861}" styleName="Style moyen 4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Style foncé 2 - Accentuation 1/Accentuation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8A107856-5554-42FB-B03E-39F5DBC370BA}" styleName="Style moyen 4 - Accentuation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Style moyen 1 - Accentuation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76" autoAdjust="0"/>
    <p:restoredTop sz="93524" autoAdjust="0"/>
  </p:normalViewPr>
  <p:slideViewPr>
    <p:cSldViewPr snapToObjects="1">
      <p:cViewPr varScale="1">
        <p:scale>
          <a:sx n="73" d="100"/>
          <a:sy n="73" d="100"/>
        </p:scale>
        <p:origin x="332" y="4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Objects="1">
      <p:cViewPr varScale="1">
        <p:scale>
          <a:sx n="63" d="100"/>
          <a:sy n="63" d="100"/>
        </p:scale>
        <p:origin x="3134" y="67"/>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CA1E28-E5CB-4568-8927-A92CCD20384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159C85F-89B2-48BB-8BC5-EBC4FC385703}">
      <dgm:prSet/>
      <dgm:spPr/>
      <dgm:t>
        <a:bodyPr/>
        <a:lstStyle/>
        <a:p>
          <a:r>
            <a:rPr lang="fr-FR" dirty="0"/>
            <a:t> 2016: volonté d’un label de commerce équitable Nord-Nord  (producteurs et des consommateurs) </a:t>
          </a:r>
          <a:endParaRPr lang="en-US" dirty="0"/>
        </a:p>
      </dgm:t>
    </dgm:pt>
    <dgm:pt modelId="{C5058231-368D-40C5-A01E-1C573E323AA5}" type="parTrans" cxnId="{C1ED6570-2227-4A35-A06A-04816AA11935}">
      <dgm:prSet/>
      <dgm:spPr/>
      <dgm:t>
        <a:bodyPr/>
        <a:lstStyle/>
        <a:p>
          <a:endParaRPr lang="en-US"/>
        </a:p>
      </dgm:t>
    </dgm:pt>
    <dgm:pt modelId="{F75CA83A-A590-4007-AFBC-5428DA181DA7}" type="sibTrans" cxnId="{C1ED6570-2227-4A35-A06A-04816AA11935}">
      <dgm:prSet/>
      <dgm:spPr/>
      <dgm:t>
        <a:bodyPr/>
        <a:lstStyle/>
        <a:p>
          <a:endParaRPr lang="en-US"/>
        </a:p>
      </dgm:t>
    </dgm:pt>
    <dgm:pt modelId="{127AA1F5-8AD5-4AEB-BD58-5347EE76E068}">
      <dgm:prSet/>
      <dgm:spPr/>
      <dgm:t>
        <a:bodyPr/>
        <a:lstStyle/>
        <a:p>
          <a:r>
            <a:rPr lang="fr-FR" dirty="0"/>
            <a:t> 2018: lancement du label PJP avec 400 producteurs </a:t>
          </a:r>
          <a:endParaRPr lang="en-US" dirty="0"/>
        </a:p>
      </dgm:t>
    </dgm:pt>
    <dgm:pt modelId="{63902ED5-F45F-4737-BAD0-C1624460F257}" type="parTrans" cxnId="{13CE336D-4285-4441-9BD3-E8B37A1793B9}">
      <dgm:prSet/>
      <dgm:spPr/>
      <dgm:t>
        <a:bodyPr/>
        <a:lstStyle/>
        <a:p>
          <a:endParaRPr lang="en-US"/>
        </a:p>
      </dgm:t>
    </dgm:pt>
    <dgm:pt modelId="{97422582-6732-49DC-B91B-8F6117BF5747}" type="sibTrans" cxnId="{13CE336D-4285-4441-9BD3-E8B37A1793B9}">
      <dgm:prSet/>
      <dgm:spPr/>
      <dgm:t>
        <a:bodyPr/>
        <a:lstStyle/>
        <a:p>
          <a:endParaRPr lang="en-US"/>
        </a:p>
      </dgm:t>
    </dgm:pt>
    <dgm:pt modelId="{E9BAF68D-30E8-4A7D-B110-199CC0E1D183}">
      <dgm:prSet/>
      <dgm:spPr/>
      <dgm:t>
        <a:bodyPr/>
        <a:lstStyle/>
        <a:p>
          <a:r>
            <a:rPr lang="fr-FR" dirty="0"/>
            <a:t>2014 : création du Collège. Lien entre monde agricole et politique , soutient aux initiatives économiques</a:t>
          </a:r>
          <a:endParaRPr lang="en-US" dirty="0"/>
        </a:p>
      </dgm:t>
    </dgm:pt>
    <dgm:pt modelId="{B83B61CB-85FF-48A5-90F8-03D9CAE77B39}" type="parTrans" cxnId="{B3F35C74-7733-4DC0-9B82-18F76F127067}">
      <dgm:prSet/>
      <dgm:spPr/>
      <dgm:t>
        <a:bodyPr/>
        <a:lstStyle/>
        <a:p>
          <a:endParaRPr lang="fr-BE"/>
        </a:p>
      </dgm:t>
    </dgm:pt>
    <dgm:pt modelId="{1ECFAE67-AD13-457F-826E-590D004A4E9A}" type="sibTrans" cxnId="{B3F35C74-7733-4DC0-9B82-18F76F127067}">
      <dgm:prSet/>
      <dgm:spPr/>
      <dgm:t>
        <a:bodyPr/>
        <a:lstStyle/>
        <a:p>
          <a:endParaRPr lang="fr-BE"/>
        </a:p>
      </dgm:t>
    </dgm:pt>
    <dgm:pt modelId="{8E9244CB-055A-4AEA-B73A-FAA7D60A38A9}" type="pres">
      <dgm:prSet presAssocID="{99CA1E28-E5CB-4568-8927-A92CCD203845}" presName="hierChild1" presStyleCnt="0">
        <dgm:presLayoutVars>
          <dgm:chPref val="1"/>
          <dgm:dir/>
          <dgm:animOne val="branch"/>
          <dgm:animLvl val="lvl"/>
          <dgm:resizeHandles/>
        </dgm:presLayoutVars>
      </dgm:prSet>
      <dgm:spPr/>
    </dgm:pt>
    <dgm:pt modelId="{002F0E4E-A329-4C5A-A43A-146176E0F0D7}" type="pres">
      <dgm:prSet presAssocID="{E9BAF68D-30E8-4A7D-B110-199CC0E1D183}" presName="hierRoot1" presStyleCnt="0"/>
      <dgm:spPr/>
    </dgm:pt>
    <dgm:pt modelId="{AA09B091-31B9-4E18-A39D-5B5A9D47AAC6}" type="pres">
      <dgm:prSet presAssocID="{E9BAF68D-30E8-4A7D-B110-199CC0E1D183}" presName="composite" presStyleCnt="0"/>
      <dgm:spPr/>
    </dgm:pt>
    <dgm:pt modelId="{5C2AC670-B3C4-4938-864C-BD7F57A290CD}" type="pres">
      <dgm:prSet presAssocID="{E9BAF68D-30E8-4A7D-B110-199CC0E1D183}" presName="background" presStyleLbl="node0" presStyleIdx="0" presStyleCnt="3"/>
      <dgm:spPr/>
    </dgm:pt>
    <dgm:pt modelId="{04EA39A1-1B0E-46BA-AFCB-2B05063B53AE}" type="pres">
      <dgm:prSet presAssocID="{E9BAF68D-30E8-4A7D-B110-199CC0E1D183}" presName="text" presStyleLbl="fgAcc0" presStyleIdx="0" presStyleCnt="3">
        <dgm:presLayoutVars>
          <dgm:chPref val="3"/>
        </dgm:presLayoutVars>
      </dgm:prSet>
      <dgm:spPr/>
    </dgm:pt>
    <dgm:pt modelId="{F929F77A-B465-450D-9379-C24C0BD45DC6}" type="pres">
      <dgm:prSet presAssocID="{E9BAF68D-30E8-4A7D-B110-199CC0E1D183}" presName="hierChild2" presStyleCnt="0"/>
      <dgm:spPr/>
    </dgm:pt>
    <dgm:pt modelId="{C686FEA1-530F-42AC-8861-4DA857BCDC75}" type="pres">
      <dgm:prSet presAssocID="{F159C85F-89B2-48BB-8BC5-EBC4FC385703}" presName="hierRoot1" presStyleCnt="0"/>
      <dgm:spPr/>
    </dgm:pt>
    <dgm:pt modelId="{282A8351-C92E-46EF-A493-EC2E7E60C1FD}" type="pres">
      <dgm:prSet presAssocID="{F159C85F-89B2-48BB-8BC5-EBC4FC385703}" presName="composite" presStyleCnt="0"/>
      <dgm:spPr/>
    </dgm:pt>
    <dgm:pt modelId="{61367867-BBAC-4875-A738-FDBC137A35F5}" type="pres">
      <dgm:prSet presAssocID="{F159C85F-89B2-48BB-8BC5-EBC4FC385703}" presName="background" presStyleLbl="node0" presStyleIdx="1" presStyleCnt="3"/>
      <dgm:spPr/>
    </dgm:pt>
    <dgm:pt modelId="{4EAD3356-52FC-4C02-95B9-A1A3916DD037}" type="pres">
      <dgm:prSet presAssocID="{F159C85F-89B2-48BB-8BC5-EBC4FC385703}" presName="text" presStyleLbl="fgAcc0" presStyleIdx="1" presStyleCnt="3">
        <dgm:presLayoutVars>
          <dgm:chPref val="3"/>
        </dgm:presLayoutVars>
      </dgm:prSet>
      <dgm:spPr/>
    </dgm:pt>
    <dgm:pt modelId="{911A4ABA-0DD4-4CDB-BA0A-58455127A21D}" type="pres">
      <dgm:prSet presAssocID="{F159C85F-89B2-48BB-8BC5-EBC4FC385703}" presName="hierChild2" presStyleCnt="0"/>
      <dgm:spPr/>
    </dgm:pt>
    <dgm:pt modelId="{F2923B5A-93F6-4CCF-AB35-1EF9D37375A6}" type="pres">
      <dgm:prSet presAssocID="{127AA1F5-8AD5-4AEB-BD58-5347EE76E068}" presName="hierRoot1" presStyleCnt="0"/>
      <dgm:spPr/>
    </dgm:pt>
    <dgm:pt modelId="{065EA370-833F-408D-90C1-1D045BADE6F8}" type="pres">
      <dgm:prSet presAssocID="{127AA1F5-8AD5-4AEB-BD58-5347EE76E068}" presName="composite" presStyleCnt="0"/>
      <dgm:spPr/>
    </dgm:pt>
    <dgm:pt modelId="{E0CED4E0-B588-445C-B1F1-29E07956A053}" type="pres">
      <dgm:prSet presAssocID="{127AA1F5-8AD5-4AEB-BD58-5347EE76E068}" presName="background" presStyleLbl="node0" presStyleIdx="2" presStyleCnt="3"/>
      <dgm:spPr/>
    </dgm:pt>
    <dgm:pt modelId="{6699997A-0A29-4B0D-A50E-8828740A7473}" type="pres">
      <dgm:prSet presAssocID="{127AA1F5-8AD5-4AEB-BD58-5347EE76E068}" presName="text" presStyleLbl="fgAcc0" presStyleIdx="2" presStyleCnt="3">
        <dgm:presLayoutVars>
          <dgm:chPref val="3"/>
        </dgm:presLayoutVars>
      </dgm:prSet>
      <dgm:spPr/>
    </dgm:pt>
    <dgm:pt modelId="{27937DBD-35DE-44AE-B10B-2DEA859DB875}" type="pres">
      <dgm:prSet presAssocID="{127AA1F5-8AD5-4AEB-BD58-5347EE76E068}" presName="hierChild2" presStyleCnt="0"/>
      <dgm:spPr/>
    </dgm:pt>
  </dgm:ptLst>
  <dgm:cxnLst>
    <dgm:cxn modelId="{81782068-2AC7-4F6E-BC9B-1E91A6D43306}" type="presOf" srcId="{99CA1E28-E5CB-4568-8927-A92CCD203845}" destId="{8E9244CB-055A-4AEA-B73A-FAA7D60A38A9}" srcOrd="0" destOrd="0" presId="urn:microsoft.com/office/officeart/2005/8/layout/hierarchy1"/>
    <dgm:cxn modelId="{13CE336D-4285-4441-9BD3-E8B37A1793B9}" srcId="{99CA1E28-E5CB-4568-8927-A92CCD203845}" destId="{127AA1F5-8AD5-4AEB-BD58-5347EE76E068}" srcOrd="2" destOrd="0" parTransId="{63902ED5-F45F-4737-BAD0-C1624460F257}" sibTransId="{97422582-6732-49DC-B91B-8F6117BF5747}"/>
    <dgm:cxn modelId="{9A4E444E-6B06-488E-9DD2-5C9F6A846067}" type="presOf" srcId="{127AA1F5-8AD5-4AEB-BD58-5347EE76E068}" destId="{6699997A-0A29-4B0D-A50E-8828740A7473}" srcOrd="0" destOrd="0" presId="urn:microsoft.com/office/officeart/2005/8/layout/hierarchy1"/>
    <dgm:cxn modelId="{C1ED6570-2227-4A35-A06A-04816AA11935}" srcId="{99CA1E28-E5CB-4568-8927-A92CCD203845}" destId="{F159C85F-89B2-48BB-8BC5-EBC4FC385703}" srcOrd="1" destOrd="0" parTransId="{C5058231-368D-40C5-A01E-1C573E323AA5}" sibTransId="{F75CA83A-A590-4007-AFBC-5428DA181DA7}"/>
    <dgm:cxn modelId="{B3F35C74-7733-4DC0-9B82-18F76F127067}" srcId="{99CA1E28-E5CB-4568-8927-A92CCD203845}" destId="{E9BAF68D-30E8-4A7D-B110-199CC0E1D183}" srcOrd="0" destOrd="0" parTransId="{B83B61CB-85FF-48A5-90F8-03D9CAE77B39}" sibTransId="{1ECFAE67-AD13-457F-826E-590D004A4E9A}"/>
    <dgm:cxn modelId="{D94ADA57-74CD-46AD-9CC3-AB5663B7390C}" type="presOf" srcId="{F159C85F-89B2-48BB-8BC5-EBC4FC385703}" destId="{4EAD3356-52FC-4C02-95B9-A1A3916DD037}" srcOrd="0" destOrd="0" presId="urn:microsoft.com/office/officeart/2005/8/layout/hierarchy1"/>
    <dgm:cxn modelId="{75BE3AD1-2B0E-4D5A-8A9C-FAAB213A79A0}" type="presOf" srcId="{E9BAF68D-30E8-4A7D-B110-199CC0E1D183}" destId="{04EA39A1-1B0E-46BA-AFCB-2B05063B53AE}" srcOrd="0" destOrd="0" presId="urn:microsoft.com/office/officeart/2005/8/layout/hierarchy1"/>
    <dgm:cxn modelId="{51F0CB09-6640-42F0-875E-DBF5041D5F92}" type="presParOf" srcId="{8E9244CB-055A-4AEA-B73A-FAA7D60A38A9}" destId="{002F0E4E-A329-4C5A-A43A-146176E0F0D7}" srcOrd="0" destOrd="0" presId="urn:microsoft.com/office/officeart/2005/8/layout/hierarchy1"/>
    <dgm:cxn modelId="{F8F10447-42D6-40F0-AD1F-C0F2442D1B11}" type="presParOf" srcId="{002F0E4E-A329-4C5A-A43A-146176E0F0D7}" destId="{AA09B091-31B9-4E18-A39D-5B5A9D47AAC6}" srcOrd="0" destOrd="0" presId="urn:microsoft.com/office/officeart/2005/8/layout/hierarchy1"/>
    <dgm:cxn modelId="{CFA47994-7C80-4759-9421-F13BE6C7BC20}" type="presParOf" srcId="{AA09B091-31B9-4E18-A39D-5B5A9D47AAC6}" destId="{5C2AC670-B3C4-4938-864C-BD7F57A290CD}" srcOrd="0" destOrd="0" presId="urn:microsoft.com/office/officeart/2005/8/layout/hierarchy1"/>
    <dgm:cxn modelId="{6D7596B1-0B4B-4299-8601-7CB45C3686C8}" type="presParOf" srcId="{AA09B091-31B9-4E18-A39D-5B5A9D47AAC6}" destId="{04EA39A1-1B0E-46BA-AFCB-2B05063B53AE}" srcOrd="1" destOrd="0" presId="urn:microsoft.com/office/officeart/2005/8/layout/hierarchy1"/>
    <dgm:cxn modelId="{089C39AD-5E8A-4E66-B7B2-B87AD2D60032}" type="presParOf" srcId="{002F0E4E-A329-4C5A-A43A-146176E0F0D7}" destId="{F929F77A-B465-450D-9379-C24C0BD45DC6}" srcOrd="1" destOrd="0" presId="urn:microsoft.com/office/officeart/2005/8/layout/hierarchy1"/>
    <dgm:cxn modelId="{6851552E-5ED9-4D10-B3A0-4FCC559B1D54}" type="presParOf" srcId="{8E9244CB-055A-4AEA-B73A-FAA7D60A38A9}" destId="{C686FEA1-530F-42AC-8861-4DA857BCDC75}" srcOrd="1" destOrd="0" presId="urn:microsoft.com/office/officeart/2005/8/layout/hierarchy1"/>
    <dgm:cxn modelId="{6959606B-7ACF-472B-8366-2C618CA42353}" type="presParOf" srcId="{C686FEA1-530F-42AC-8861-4DA857BCDC75}" destId="{282A8351-C92E-46EF-A493-EC2E7E60C1FD}" srcOrd="0" destOrd="0" presId="urn:microsoft.com/office/officeart/2005/8/layout/hierarchy1"/>
    <dgm:cxn modelId="{3DE54F9A-9C92-4172-8721-5616D4603F8D}" type="presParOf" srcId="{282A8351-C92E-46EF-A493-EC2E7E60C1FD}" destId="{61367867-BBAC-4875-A738-FDBC137A35F5}" srcOrd="0" destOrd="0" presId="urn:microsoft.com/office/officeart/2005/8/layout/hierarchy1"/>
    <dgm:cxn modelId="{625977F2-7E83-407A-9743-EAC15BD58604}" type="presParOf" srcId="{282A8351-C92E-46EF-A493-EC2E7E60C1FD}" destId="{4EAD3356-52FC-4C02-95B9-A1A3916DD037}" srcOrd="1" destOrd="0" presId="urn:microsoft.com/office/officeart/2005/8/layout/hierarchy1"/>
    <dgm:cxn modelId="{18EB2D77-648A-4A0D-8DEC-928D2D973E7E}" type="presParOf" srcId="{C686FEA1-530F-42AC-8861-4DA857BCDC75}" destId="{911A4ABA-0DD4-4CDB-BA0A-58455127A21D}" srcOrd="1" destOrd="0" presId="urn:microsoft.com/office/officeart/2005/8/layout/hierarchy1"/>
    <dgm:cxn modelId="{2DD06C69-D98C-4D4B-A172-C4A0B0F255A2}" type="presParOf" srcId="{8E9244CB-055A-4AEA-B73A-FAA7D60A38A9}" destId="{F2923B5A-93F6-4CCF-AB35-1EF9D37375A6}" srcOrd="2" destOrd="0" presId="urn:microsoft.com/office/officeart/2005/8/layout/hierarchy1"/>
    <dgm:cxn modelId="{96216013-9D7F-410B-8A07-317CA327F58D}" type="presParOf" srcId="{F2923B5A-93F6-4CCF-AB35-1EF9D37375A6}" destId="{065EA370-833F-408D-90C1-1D045BADE6F8}" srcOrd="0" destOrd="0" presId="urn:microsoft.com/office/officeart/2005/8/layout/hierarchy1"/>
    <dgm:cxn modelId="{E5D0438D-2241-4B7A-A656-050B463497C3}" type="presParOf" srcId="{065EA370-833F-408D-90C1-1D045BADE6F8}" destId="{E0CED4E0-B588-445C-B1F1-29E07956A053}" srcOrd="0" destOrd="0" presId="urn:microsoft.com/office/officeart/2005/8/layout/hierarchy1"/>
    <dgm:cxn modelId="{371EE3D4-131F-44F6-8715-C62D32F34824}" type="presParOf" srcId="{065EA370-833F-408D-90C1-1D045BADE6F8}" destId="{6699997A-0A29-4B0D-A50E-8828740A7473}" srcOrd="1" destOrd="0" presId="urn:microsoft.com/office/officeart/2005/8/layout/hierarchy1"/>
    <dgm:cxn modelId="{0A29CC98-99B5-4EFC-AEA9-2286F41F3122}" type="presParOf" srcId="{F2923B5A-93F6-4CCF-AB35-1EF9D37375A6}" destId="{27937DBD-35DE-44AE-B10B-2DEA859DB87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2AC670-B3C4-4938-864C-BD7F57A290CD}">
      <dsp:nvSpPr>
        <dsp:cNvPr id="0" name=""/>
        <dsp:cNvSpPr/>
      </dsp:nvSpPr>
      <dsp:spPr>
        <a:xfrm>
          <a:off x="0" y="260280"/>
          <a:ext cx="2968473" cy="188498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EA39A1-1B0E-46BA-AFCB-2B05063B53AE}">
      <dsp:nvSpPr>
        <dsp:cNvPr id="0" name=""/>
        <dsp:cNvSpPr/>
      </dsp:nvSpPr>
      <dsp:spPr>
        <a:xfrm>
          <a:off x="329830" y="573619"/>
          <a:ext cx="2968473" cy="188498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2014 : création du Collège. Lien entre monde agricole et politique , soutient aux initiatives économiques</a:t>
          </a:r>
          <a:endParaRPr lang="en-US" sz="1900" kern="1200" dirty="0"/>
        </a:p>
      </dsp:txBody>
      <dsp:txXfrm>
        <a:off x="385039" y="628828"/>
        <a:ext cx="2858055" cy="1774562"/>
      </dsp:txXfrm>
    </dsp:sp>
    <dsp:sp modelId="{61367867-BBAC-4875-A738-FDBC137A35F5}">
      <dsp:nvSpPr>
        <dsp:cNvPr id="0" name=""/>
        <dsp:cNvSpPr/>
      </dsp:nvSpPr>
      <dsp:spPr>
        <a:xfrm>
          <a:off x="3628134" y="260280"/>
          <a:ext cx="2968473" cy="188498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AD3356-52FC-4C02-95B9-A1A3916DD037}">
      <dsp:nvSpPr>
        <dsp:cNvPr id="0" name=""/>
        <dsp:cNvSpPr/>
      </dsp:nvSpPr>
      <dsp:spPr>
        <a:xfrm>
          <a:off x="3957965" y="573619"/>
          <a:ext cx="2968473" cy="188498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 2016: volonté d’un label de commerce équitable Nord-Nord  (producteurs et des consommateurs) </a:t>
          </a:r>
          <a:endParaRPr lang="en-US" sz="1900" kern="1200" dirty="0"/>
        </a:p>
      </dsp:txBody>
      <dsp:txXfrm>
        <a:off x="4013174" y="628828"/>
        <a:ext cx="2858055" cy="1774562"/>
      </dsp:txXfrm>
    </dsp:sp>
    <dsp:sp modelId="{E0CED4E0-B588-445C-B1F1-29E07956A053}">
      <dsp:nvSpPr>
        <dsp:cNvPr id="0" name=""/>
        <dsp:cNvSpPr/>
      </dsp:nvSpPr>
      <dsp:spPr>
        <a:xfrm>
          <a:off x="7256269" y="260280"/>
          <a:ext cx="2968473" cy="1884980"/>
        </a:xfrm>
        <a:prstGeom prst="roundRect">
          <a:avLst>
            <a:gd name="adj" fmla="val 10000"/>
          </a:avLst>
        </a:prstGeom>
        <a:solidFill>
          <a:schemeClr val="accent1">
            <a:hueOff val="0"/>
            <a:satOff val="0"/>
            <a:lumOff val="0"/>
            <a:alphaOff val="0"/>
          </a:schemeClr>
        </a:solidFill>
        <a:ln w="1587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99997A-0A29-4B0D-A50E-8828740A7473}">
      <dsp:nvSpPr>
        <dsp:cNvPr id="0" name=""/>
        <dsp:cNvSpPr/>
      </dsp:nvSpPr>
      <dsp:spPr>
        <a:xfrm>
          <a:off x="7586100" y="573619"/>
          <a:ext cx="2968473" cy="1884980"/>
        </a:xfrm>
        <a:prstGeom prst="roundRect">
          <a:avLst>
            <a:gd name="adj" fmla="val 10000"/>
          </a:avLst>
        </a:prstGeom>
        <a:solidFill>
          <a:schemeClr val="lt1">
            <a:alpha val="90000"/>
            <a:hueOff val="0"/>
            <a:satOff val="0"/>
            <a:lumOff val="0"/>
            <a:alphaOff val="0"/>
          </a:schemeClr>
        </a:solidFill>
        <a:ln w="1587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fr-FR" sz="1900" kern="1200" dirty="0"/>
            <a:t> 2018: lancement du label PJP avec 400 producteurs </a:t>
          </a:r>
          <a:endParaRPr lang="en-US" sz="1900" kern="1200" dirty="0"/>
        </a:p>
      </dsp:txBody>
      <dsp:txXfrm>
        <a:off x="7641309" y="628828"/>
        <a:ext cx="2858055" cy="177456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100BD0-AF3D-4D2D-B729-6298C5BF0A77}" type="datetime1">
              <a:rPr lang="fr-FR" smtClean="0"/>
              <a:t>05/06/2024</a:t>
            </a:fld>
            <a:endParaRPr lang="fr-FR" dirty="0"/>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0C53C96-0050-4238-9B32-4C2F1CE45C99}" type="slidenum">
              <a:rPr lang="fr-FR" smtClean="0"/>
              <a:t>‹N°›</a:t>
            </a:fld>
            <a:endParaRPr lang="fr-FR" dirty="0"/>
          </a:p>
        </p:txBody>
      </p:sp>
    </p:spTree>
    <p:extLst>
      <p:ext uri="{BB962C8B-B14F-4D97-AF65-F5344CB8AC3E}">
        <p14:creationId xmlns:p14="http://schemas.microsoft.com/office/powerpoint/2010/main" val="3448635430"/>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noProof="0"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09F0C5-C66E-40C7-9C14-2869AF1CEA52}" type="datetime1">
              <a:rPr lang="fr-FR" smtClean="0"/>
              <a:pPr/>
              <a:t>05/06/2024</a:t>
            </a:fld>
            <a:endParaRPr lang="fr-FR"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noProof="0"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noProof="0" dirty="0"/>
              <a:t>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noProof="0"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380141-BB8A-4935-9051-966DA15A5C1A}" type="slidenum">
              <a:rPr lang="fr-FR" noProof="0" smtClean="0"/>
              <a:t>‹N°›</a:t>
            </a:fld>
            <a:endParaRPr lang="fr-FR" noProof="0" dirty="0"/>
          </a:p>
        </p:txBody>
      </p:sp>
    </p:spTree>
    <p:extLst>
      <p:ext uri="{BB962C8B-B14F-4D97-AF65-F5344CB8AC3E}">
        <p14:creationId xmlns:p14="http://schemas.microsoft.com/office/powerpoint/2010/main" val="1430083088"/>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1380141-BB8A-4935-9051-966DA15A5C1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Espace réservé de l'en-tête 5">
            <a:extLst>
              <a:ext uri="{FF2B5EF4-FFF2-40B4-BE49-F238E27FC236}">
                <a16:creationId xmlns:a16="http://schemas.microsoft.com/office/drawing/2014/main" id="{F5329EB3-AB80-42D5-9619-30E565B957B3}"/>
              </a:ext>
            </a:extLst>
          </p:cNvPr>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4057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e l'en-tête 3"/>
          <p:cNvSpPr>
            <a:spLocks noGrp="1"/>
          </p:cNvSpPr>
          <p:nvPr>
            <p:ph type="hdr" sz="quarter"/>
          </p:nvPr>
        </p:nvSpPr>
        <p:spPr/>
        <p:txBody>
          <a:bodyPr/>
          <a:lstStyle/>
          <a:p>
            <a:endParaRPr lang="fr-FR" noProof="0" dirty="0"/>
          </a:p>
        </p:txBody>
      </p:sp>
      <p:sp>
        <p:nvSpPr>
          <p:cNvPr id="5" name="Espace réservé du numéro de diapositive 4"/>
          <p:cNvSpPr>
            <a:spLocks noGrp="1"/>
          </p:cNvSpPr>
          <p:nvPr>
            <p:ph type="sldNum" sz="quarter" idx="5"/>
          </p:nvPr>
        </p:nvSpPr>
        <p:spPr/>
        <p:txBody>
          <a:bodyPr/>
          <a:lstStyle/>
          <a:p>
            <a:fld id="{61380141-BB8A-4935-9051-966DA15A5C1A}" type="slidenum">
              <a:rPr lang="fr-FR" noProof="0" smtClean="0"/>
              <a:t>4</a:t>
            </a:fld>
            <a:endParaRPr lang="fr-FR" noProof="0" dirty="0"/>
          </a:p>
        </p:txBody>
      </p:sp>
    </p:spTree>
    <p:extLst>
      <p:ext uri="{BB962C8B-B14F-4D97-AF65-F5344CB8AC3E}">
        <p14:creationId xmlns:p14="http://schemas.microsoft.com/office/powerpoint/2010/main" val="650160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e l'en-tête 3"/>
          <p:cNvSpPr>
            <a:spLocks noGrp="1"/>
          </p:cNvSpPr>
          <p:nvPr>
            <p:ph type="hdr" sz="quarter"/>
          </p:nvPr>
        </p:nvSpPr>
        <p:spPr/>
        <p:txBody>
          <a:bodyPr/>
          <a:lstStyle/>
          <a:p>
            <a:endParaRPr lang="fr-FR" noProof="0" dirty="0"/>
          </a:p>
        </p:txBody>
      </p:sp>
      <p:sp>
        <p:nvSpPr>
          <p:cNvPr id="5" name="Espace réservé du numéro de diapositive 4"/>
          <p:cNvSpPr>
            <a:spLocks noGrp="1"/>
          </p:cNvSpPr>
          <p:nvPr>
            <p:ph type="sldNum" sz="quarter" idx="5"/>
          </p:nvPr>
        </p:nvSpPr>
        <p:spPr/>
        <p:txBody>
          <a:bodyPr/>
          <a:lstStyle/>
          <a:p>
            <a:fld id="{61380141-BB8A-4935-9051-966DA15A5C1A}" type="slidenum">
              <a:rPr lang="fr-FR" noProof="0" smtClean="0"/>
              <a:t>5</a:t>
            </a:fld>
            <a:endParaRPr lang="fr-FR" noProof="0" dirty="0"/>
          </a:p>
        </p:txBody>
      </p:sp>
    </p:spTree>
    <p:extLst>
      <p:ext uri="{BB962C8B-B14F-4D97-AF65-F5344CB8AC3E}">
        <p14:creationId xmlns:p14="http://schemas.microsoft.com/office/powerpoint/2010/main" val="1955994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Exemple : perte de rendement en blé destiné à l’alimentation humaine, + risque de déclassement 1 année sur 5 ( part en aliment pour bétail ) : important de la prendre en compte , permet de soutenir des filières attirer des agriculteurs, notamment en bio permet de refléter les surcouts et financer les changements de pratiques</a:t>
            </a:r>
            <a:endParaRPr lang="fr-BE" dirty="0"/>
          </a:p>
        </p:txBody>
      </p:sp>
      <p:sp>
        <p:nvSpPr>
          <p:cNvPr id="4" name="Espace réservé de l'en-tête 3"/>
          <p:cNvSpPr>
            <a:spLocks noGrp="1"/>
          </p:cNvSpPr>
          <p:nvPr>
            <p:ph type="hdr" sz="quarter"/>
          </p:nvPr>
        </p:nvSpPr>
        <p:spPr/>
        <p:txBody>
          <a:bodyPr/>
          <a:lstStyle/>
          <a:p>
            <a:endParaRPr lang="fr-FR" noProof="0" dirty="0"/>
          </a:p>
        </p:txBody>
      </p:sp>
      <p:sp>
        <p:nvSpPr>
          <p:cNvPr id="5" name="Espace réservé du numéro de diapositive 4"/>
          <p:cNvSpPr>
            <a:spLocks noGrp="1"/>
          </p:cNvSpPr>
          <p:nvPr>
            <p:ph type="sldNum" sz="quarter" idx="5"/>
          </p:nvPr>
        </p:nvSpPr>
        <p:spPr/>
        <p:txBody>
          <a:bodyPr/>
          <a:lstStyle/>
          <a:p>
            <a:fld id="{61380141-BB8A-4935-9051-966DA15A5C1A}" type="slidenum">
              <a:rPr lang="fr-FR" noProof="0" smtClean="0"/>
              <a:t>6</a:t>
            </a:fld>
            <a:endParaRPr lang="fr-FR" noProof="0" dirty="0"/>
          </a:p>
        </p:txBody>
      </p:sp>
    </p:spTree>
    <p:extLst>
      <p:ext uri="{BB962C8B-B14F-4D97-AF65-F5344CB8AC3E}">
        <p14:creationId xmlns:p14="http://schemas.microsoft.com/office/powerpoint/2010/main" val="235725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Légitimité du prix! </a:t>
            </a:r>
            <a:endParaRPr lang="fr-BE" dirty="0"/>
          </a:p>
        </p:txBody>
      </p:sp>
      <p:sp>
        <p:nvSpPr>
          <p:cNvPr id="4" name="Espace réservé de l'en-tête 3"/>
          <p:cNvSpPr>
            <a:spLocks noGrp="1"/>
          </p:cNvSpPr>
          <p:nvPr>
            <p:ph type="hdr" sz="quarter"/>
          </p:nvPr>
        </p:nvSpPr>
        <p:spPr/>
        <p:txBody>
          <a:bodyPr/>
          <a:lstStyle/>
          <a:p>
            <a:endParaRPr lang="fr-FR" noProof="0" dirty="0"/>
          </a:p>
        </p:txBody>
      </p:sp>
      <p:sp>
        <p:nvSpPr>
          <p:cNvPr id="5" name="Espace réservé du numéro de diapositive 4"/>
          <p:cNvSpPr>
            <a:spLocks noGrp="1"/>
          </p:cNvSpPr>
          <p:nvPr>
            <p:ph type="sldNum" sz="quarter" idx="5"/>
          </p:nvPr>
        </p:nvSpPr>
        <p:spPr/>
        <p:txBody>
          <a:bodyPr/>
          <a:lstStyle/>
          <a:p>
            <a:fld id="{61380141-BB8A-4935-9051-966DA15A5C1A}" type="slidenum">
              <a:rPr lang="fr-FR" noProof="0" smtClean="0"/>
              <a:t>8</a:t>
            </a:fld>
            <a:endParaRPr lang="fr-FR" noProof="0" dirty="0"/>
          </a:p>
        </p:txBody>
      </p:sp>
    </p:spTree>
    <p:extLst>
      <p:ext uri="{BB962C8B-B14F-4D97-AF65-F5344CB8AC3E}">
        <p14:creationId xmlns:p14="http://schemas.microsoft.com/office/powerpoint/2010/main" val="6056328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Source : https://www.tdc-enabel.be/fr/2022/10/04/barometre/ </a:t>
            </a:r>
          </a:p>
          <a:p>
            <a:r>
              <a:rPr lang="fr-FR" dirty="0"/>
              <a:t>Baromètre du commerce équitable 2022, Trade For </a:t>
            </a:r>
            <a:r>
              <a:rPr lang="fr-FR" dirty="0" err="1"/>
              <a:t>Development</a:t>
            </a:r>
            <a:r>
              <a:rPr lang="fr-FR" dirty="0"/>
              <a:t> centre </a:t>
            </a:r>
            <a:r>
              <a:rPr lang="fr-FR" dirty="0" err="1"/>
              <a:t>Enabel</a:t>
            </a:r>
            <a:r>
              <a:rPr lang="fr-FR" dirty="0"/>
              <a:t>, 2023. </a:t>
            </a:r>
            <a:endParaRPr lang="fr-BE" dirty="0"/>
          </a:p>
        </p:txBody>
      </p:sp>
      <p:sp>
        <p:nvSpPr>
          <p:cNvPr id="4" name="Espace réservé de l'en-tête 3"/>
          <p:cNvSpPr>
            <a:spLocks noGrp="1"/>
          </p:cNvSpPr>
          <p:nvPr>
            <p:ph type="hdr" sz="quarter"/>
          </p:nvPr>
        </p:nvSpPr>
        <p:spPr/>
        <p:txBody>
          <a:bodyPr/>
          <a:lstStyle/>
          <a:p>
            <a:endParaRPr lang="fr-FR" noProof="0" dirty="0"/>
          </a:p>
        </p:txBody>
      </p:sp>
      <p:sp>
        <p:nvSpPr>
          <p:cNvPr id="5" name="Espace réservé du numéro de diapositive 4"/>
          <p:cNvSpPr>
            <a:spLocks noGrp="1"/>
          </p:cNvSpPr>
          <p:nvPr>
            <p:ph type="sldNum" sz="quarter" idx="5"/>
          </p:nvPr>
        </p:nvSpPr>
        <p:spPr/>
        <p:txBody>
          <a:bodyPr/>
          <a:lstStyle/>
          <a:p>
            <a:fld id="{61380141-BB8A-4935-9051-966DA15A5C1A}" type="slidenum">
              <a:rPr lang="fr-FR" noProof="0" smtClean="0"/>
              <a:t>9</a:t>
            </a:fld>
            <a:endParaRPr lang="fr-FR" noProof="0" dirty="0"/>
          </a:p>
        </p:txBody>
      </p:sp>
    </p:spTree>
    <p:extLst>
      <p:ext uri="{BB962C8B-B14F-4D97-AF65-F5344CB8AC3E}">
        <p14:creationId xmlns:p14="http://schemas.microsoft.com/office/powerpoint/2010/main" val="6660376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BE" dirty="0"/>
              <a:t>Cornu </a:t>
            </a:r>
          </a:p>
          <a:p>
            <a:r>
              <a:rPr lang="fr-BE" dirty="0"/>
              <a:t>Œufs </a:t>
            </a:r>
          </a:p>
          <a:p>
            <a:r>
              <a:rPr lang="fr-BE" dirty="0" err="1"/>
              <a:t>Mathonet</a:t>
            </a:r>
            <a:r>
              <a:rPr lang="fr-BE" dirty="0"/>
              <a:t> </a:t>
            </a:r>
          </a:p>
          <a:p>
            <a:endParaRPr lang="fr-BE" dirty="0"/>
          </a:p>
        </p:txBody>
      </p:sp>
      <p:sp>
        <p:nvSpPr>
          <p:cNvPr id="4" name="Espace réservé de l'en-tête 3"/>
          <p:cNvSpPr>
            <a:spLocks noGrp="1"/>
          </p:cNvSpPr>
          <p:nvPr>
            <p:ph type="hdr" sz="quarter"/>
          </p:nvPr>
        </p:nvSpPr>
        <p:spPr/>
        <p:txBody>
          <a:bodyPr/>
          <a:lstStyle/>
          <a:p>
            <a:endParaRPr lang="fr-FR" noProof="0" dirty="0"/>
          </a:p>
        </p:txBody>
      </p:sp>
      <p:sp>
        <p:nvSpPr>
          <p:cNvPr id="5" name="Espace réservé du numéro de diapositive 4"/>
          <p:cNvSpPr>
            <a:spLocks noGrp="1"/>
          </p:cNvSpPr>
          <p:nvPr>
            <p:ph type="sldNum" sz="quarter" idx="5"/>
          </p:nvPr>
        </p:nvSpPr>
        <p:spPr/>
        <p:txBody>
          <a:bodyPr/>
          <a:lstStyle/>
          <a:p>
            <a:fld id="{61380141-BB8A-4935-9051-966DA15A5C1A}" type="slidenum">
              <a:rPr lang="fr-FR" noProof="0" smtClean="0"/>
              <a:t>10</a:t>
            </a:fld>
            <a:endParaRPr lang="fr-FR" noProof="0" dirty="0"/>
          </a:p>
        </p:txBody>
      </p:sp>
    </p:spTree>
    <p:extLst>
      <p:ext uri="{BB962C8B-B14F-4D97-AF65-F5344CB8AC3E}">
        <p14:creationId xmlns:p14="http://schemas.microsoft.com/office/powerpoint/2010/main" val="3576603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61380141-BB8A-4935-9051-966DA15A5C1A}" type="slidenum">
              <a:rPr lang="fr-FR" smtClean="0"/>
              <a:t>11</a:t>
            </a:fld>
            <a:endParaRPr lang="fr-FR" dirty="0"/>
          </a:p>
        </p:txBody>
      </p:sp>
      <p:sp>
        <p:nvSpPr>
          <p:cNvPr id="6" name="Espace réservé de l'en-tête 5">
            <a:extLst>
              <a:ext uri="{FF2B5EF4-FFF2-40B4-BE49-F238E27FC236}">
                <a16:creationId xmlns:a16="http://schemas.microsoft.com/office/drawing/2014/main" id="{9223DC9D-6CAB-4BA9-9415-0A1B8E3139D6}"/>
              </a:ext>
            </a:extLst>
          </p:cNvPr>
          <p:cNvSpPr>
            <a:spLocks noGrp="1"/>
          </p:cNvSpPr>
          <p:nvPr>
            <p:ph type="hdr" sz="quarter"/>
          </p:nvPr>
        </p:nvSpPr>
        <p:spPr/>
        <p:txBody>
          <a:bodyPr/>
          <a:lstStyle/>
          <a:p>
            <a:endParaRPr lang="fr-FR" noProof="0" dirty="0"/>
          </a:p>
        </p:txBody>
      </p:sp>
    </p:spTree>
    <p:extLst>
      <p:ext uri="{BB962C8B-B14F-4D97-AF65-F5344CB8AC3E}">
        <p14:creationId xmlns:p14="http://schemas.microsoft.com/office/powerpoint/2010/main" val="4016457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11" name="Forme libre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ctrTitle"/>
          </p:nvPr>
        </p:nvSpPr>
        <p:spPr>
          <a:xfrm>
            <a:off x="810001" y="1449147"/>
            <a:ext cx="10572000" cy="2971051"/>
          </a:xfrm>
        </p:spPr>
        <p:txBody>
          <a:bodyPr rtlCol="0"/>
          <a:lstStyle>
            <a:lvl1pPr>
              <a:defRPr sz="5400"/>
            </a:lvl1pPr>
          </a:lstStyle>
          <a:p>
            <a:pPr rtl="0"/>
            <a:r>
              <a:rPr lang="fr-FR" noProof="0"/>
              <a:t>Modifiez le style du titre</a:t>
            </a:r>
            <a:endParaRPr lang="fr-FR" noProof="0" dirty="0"/>
          </a:p>
        </p:txBody>
      </p:sp>
      <p:sp>
        <p:nvSpPr>
          <p:cNvPr id="3" name="Sous-titre 2"/>
          <p:cNvSpPr>
            <a:spLocks noGrp="1"/>
          </p:cNvSpPr>
          <p:nvPr>
            <p:ph type="subTitle" idx="1"/>
          </p:nvPr>
        </p:nvSpPr>
        <p:spPr>
          <a:xfrm>
            <a:off x="810001" y="5280847"/>
            <a:ext cx="10572000" cy="434974"/>
          </a:xfrm>
        </p:spPr>
        <p:txBody>
          <a:bodyPr rtlCol="0"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fr-FR" noProof="0"/>
              <a:t>Modifiez le style des sous-titres du masque</a:t>
            </a:r>
            <a:endParaRPr lang="fr-FR" noProof="0" dirty="0"/>
          </a:p>
        </p:txBody>
      </p:sp>
      <p:sp>
        <p:nvSpPr>
          <p:cNvPr id="4" name="Espace réservé de la date 3"/>
          <p:cNvSpPr>
            <a:spLocks noGrp="1"/>
          </p:cNvSpPr>
          <p:nvPr>
            <p:ph type="dt" sz="half" idx="10"/>
          </p:nvPr>
        </p:nvSpPr>
        <p:spPr/>
        <p:txBody>
          <a:bodyPr rtlCol="0"/>
          <a:lstStyle/>
          <a:p>
            <a:pPr rtl="0"/>
            <a:fld id="{3C4138DD-31F9-4249-948D-7CF017245959}" type="datetime1">
              <a:rPr lang="fr-FR" noProof="0" smtClean="0"/>
              <a:t>05/06/2024</a:t>
            </a:fld>
            <a:endParaRPr lang="fr-FR" noProof="0"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D57F1E4F-1CFF-5643-939E-217C01CDF565}" type="slidenum">
              <a:rPr lang="fr-FR" noProof="0" smtClean="0"/>
              <a:pPr/>
              <a:t>‹N°›</a:t>
            </a:fld>
            <a:endParaRPr lang="fr-FR" noProof="0" dirty="0"/>
          </a:p>
        </p:txBody>
      </p:sp>
    </p:spTree>
    <p:extLst>
      <p:ext uri="{BB962C8B-B14F-4D97-AF65-F5344CB8AC3E}">
        <p14:creationId xmlns:p14="http://schemas.microsoft.com/office/powerpoint/2010/main" val="1975336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10000" y="4800600"/>
            <a:ext cx="10561418" cy="566738"/>
          </a:xfrm>
        </p:spPr>
        <p:txBody>
          <a:bodyPr rtlCol="0" anchor="b">
            <a:normAutofit/>
          </a:bodyPr>
          <a:lstStyle>
            <a:lvl1pPr algn="l">
              <a:defRPr sz="2400" b="0"/>
            </a:lvl1pPr>
          </a:lstStyle>
          <a:p>
            <a:pPr rtl="0"/>
            <a:r>
              <a:rPr lang="fr-FR" noProof="0"/>
              <a:t>Modifiez le style du titre</a:t>
            </a:r>
            <a:endParaRPr lang="fr-FR" noProof="0" dirty="0"/>
          </a:p>
        </p:txBody>
      </p:sp>
      <p:sp>
        <p:nvSpPr>
          <p:cNvPr id="15" name="Espace réservé d’image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rtlCol="0" anchor="t" anchorCtr="0" compatLnSpc="1">
            <a:prstTxWarp prst="textNoShape">
              <a:avLst/>
            </a:prstTxWarp>
            <a:normAutofit/>
          </a:bodyPr>
          <a:lstStyle>
            <a:lvl1pPr marL="0" indent="0" algn="ctr">
              <a:buFontTx/>
              <a:buNone/>
              <a:defRPr sz="1600"/>
            </a:lvl1pPr>
          </a:lstStyle>
          <a:p>
            <a:pPr rtl="0"/>
            <a:r>
              <a:rPr lang="fr-FR" noProof="0"/>
              <a:t>Cliquez sur l'icône pour ajouter une image</a:t>
            </a:r>
            <a:endParaRPr lang="fr-FR" noProof="0" dirty="0"/>
          </a:p>
        </p:txBody>
      </p:sp>
      <p:sp>
        <p:nvSpPr>
          <p:cNvPr id="4" name="Espace réservé du texte 3"/>
          <p:cNvSpPr>
            <a:spLocks noGrp="1"/>
          </p:cNvSpPr>
          <p:nvPr>
            <p:ph type="body" sz="half" idx="2"/>
          </p:nvPr>
        </p:nvSpPr>
        <p:spPr>
          <a:xfrm>
            <a:off x="810000" y="5367338"/>
            <a:ext cx="10561418" cy="493712"/>
          </a:xfrm>
        </p:spPr>
        <p:txBody>
          <a:bodyPr rtlCol="0">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Modifier les styles du texte du masque</a:t>
            </a:r>
          </a:p>
        </p:txBody>
      </p:sp>
      <p:sp>
        <p:nvSpPr>
          <p:cNvPr id="5" name="Espace réservé de la date 4"/>
          <p:cNvSpPr>
            <a:spLocks noGrp="1"/>
          </p:cNvSpPr>
          <p:nvPr>
            <p:ph type="dt" sz="half" idx="10"/>
          </p:nvPr>
        </p:nvSpPr>
        <p:spPr/>
        <p:txBody>
          <a:bodyPr rtlCol="0"/>
          <a:lstStyle/>
          <a:p>
            <a:pPr rtl="0"/>
            <a:fld id="{D6AC115A-2EB4-4F80-BADD-C0A588DCC445}" type="datetime1">
              <a:rPr lang="fr-FR" noProof="0" smtClean="0"/>
              <a:t>05/06/2024</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D57F1E4F-1CFF-5643-939E-217C01CDF565}" type="slidenum">
              <a:rPr lang="fr-FR" noProof="0" smtClean="0"/>
              <a:pPr/>
              <a:t>‹N°›</a:t>
            </a:fld>
            <a:endParaRPr lang="fr-FR" noProof="0" dirty="0"/>
          </a:p>
        </p:txBody>
      </p:sp>
    </p:spTree>
    <p:extLst>
      <p:ext uri="{BB962C8B-B14F-4D97-AF65-F5344CB8AC3E}">
        <p14:creationId xmlns:p14="http://schemas.microsoft.com/office/powerpoint/2010/main" val="87193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ion avec légende">
    <p:spTree>
      <p:nvGrpSpPr>
        <p:cNvPr id="1" name=""/>
        <p:cNvGrpSpPr/>
        <p:nvPr/>
      </p:nvGrpSpPr>
      <p:grpSpPr>
        <a:xfrm>
          <a:off x="0" y="0"/>
          <a:ext cx="0" cy="0"/>
          <a:chOff x="0" y="0"/>
          <a:chExt cx="0" cy="0"/>
        </a:xfrm>
      </p:grpSpPr>
      <p:sp>
        <p:nvSpPr>
          <p:cNvPr id="8" name="Forme libre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title"/>
          </p:nvPr>
        </p:nvSpPr>
        <p:spPr>
          <a:xfrm>
            <a:off x="850985" y="1238502"/>
            <a:ext cx="5893840" cy="2645912"/>
          </a:xfrm>
        </p:spPr>
        <p:txBody>
          <a:bodyPr rtlCol="0" anchor="b"/>
          <a:lstStyle>
            <a:lvl1pPr algn="l">
              <a:defRPr sz="4200" b="1" cap="none"/>
            </a:lvl1pPr>
          </a:lstStyle>
          <a:p>
            <a:pPr rtl="0"/>
            <a:r>
              <a:rPr lang="fr-FR" noProof="0"/>
              <a:t>Modifiez le style du titre</a:t>
            </a:r>
            <a:endParaRPr lang="fr-FR" noProof="0" dirty="0"/>
          </a:p>
        </p:txBody>
      </p:sp>
      <p:sp>
        <p:nvSpPr>
          <p:cNvPr id="3" name="Espace réservé du texte 2"/>
          <p:cNvSpPr>
            <a:spLocks noGrp="1"/>
          </p:cNvSpPr>
          <p:nvPr>
            <p:ph type="body" idx="1"/>
          </p:nvPr>
        </p:nvSpPr>
        <p:spPr>
          <a:xfrm>
            <a:off x="853190" y="4443680"/>
            <a:ext cx="5891636" cy="713241"/>
          </a:xfrm>
        </p:spPr>
        <p:txBody>
          <a:bodyPr rtlCol="0"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a:t>Modifier les styles du texte du masque</a:t>
            </a:r>
          </a:p>
        </p:txBody>
      </p:sp>
      <p:sp>
        <p:nvSpPr>
          <p:cNvPr id="9" name="Espace réservé du texte 5"/>
          <p:cNvSpPr>
            <a:spLocks noGrp="1"/>
          </p:cNvSpPr>
          <p:nvPr>
            <p:ph type="body" sz="quarter" idx="16"/>
          </p:nvPr>
        </p:nvSpPr>
        <p:spPr>
          <a:xfrm>
            <a:off x="7574642" y="1081456"/>
            <a:ext cx="3810001" cy="4075465"/>
          </a:xfrm>
        </p:spPr>
        <p:txBody>
          <a:bodyPr rtlCol="0" anchor="t"/>
          <a:lstStyle>
            <a:lvl1pPr marL="0" indent="0">
              <a:buFontTx/>
              <a:buNone/>
              <a:defRPr/>
            </a:lvl1pPr>
          </a:lstStyle>
          <a:p>
            <a:pPr lvl="0" rtl="0"/>
            <a:r>
              <a:rPr lang="fr-FR" noProof="0"/>
              <a:t>Modifier les styles du texte du masque</a:t>
            </a:r>
          </a:p>
        </p:txBody>
      </p:sp>
      <p:sp>
        <p:nvSpPr>
          <p:cNvPr id="4" name="Espace réservé de la date 3"/>
          <p:cNvSpPr>
            <a:spLocks noGrp="1"/>
          </p:cNvSpPr>
          <p:nvPr>
            <p:ph type="dt" sz="half" idx="10"/>
          </p:nvPr>
        </p:nvSpPr>
        <p:spPr/>
        <p:txBody>
          <a:bodyPr rtlCol="0"/>
          <a:lstStyle/>
          <a:p>
            <a:pPr rtl="0"/>
            <a:fld id="{9B29A3F9-6C23-48B2-A2E5-701800A1EBA0}" type="datetime1">
              <a:rPr lang="fr-FR" noProof="0" smtClean="0"/>
              <a:t>05/06/2024</a:t>
            </a:fld>
            <a:endParaRPr lang="fr-FR" noProof="0"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D57F1E4F-1CFF-5643-939E-217C01CDF565}" type="slidenum">
              <a:rPr lang="fr-FR" noProof="0" smtClean="0"/>
              <a:pPr/>
              <a:t>‹N°›</a:t>
            </a:fld>
            <a:endParaRPr lang="fr-FR" noProof="0" dirty="0"/>
          </a:p>
        </p:txBody>
      </p:sp>
    </p:spTree>
    <p:extLst>
      <p:ext uri="{BB962C8B-B14F-4D97-AF65-F5344CB8AC3E}">
        <p14:creationId xmlns:p14="http://schemas.microsoft.com/office/powerpoint/2010/main" val="2962491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arte professionnelle">
    <p:spTree>
      <p:nvGrpSpPr>
        <p:cNvPr id="1" name=""/>
        <p:cNvGrpSpPr/>
        <p:nvPr/>
      </p:nvGrpSpPr>
      <p:grpSpPr>
        <a:xfrm>
          <a:off x="0" y="0"/>
          <a:ext cx="0" cy="0"/>
          <a:chOff x="0" y="0"/>
          <a:chExt cx="0" cy="0"/>
        </a:xfrm>
      </p:grpSpPr>
      <p:sp>
        <p:nvSpPr>
          <p:cNvPr id="9" name="Forme libre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re 1"/>
          <p:cNvSpPr>
            <a:spLocks noGrp="1"/>
          </p:cNvSpPr>
          <p:nvPr>
            <p:ph type="title"/>
          </p:nvPr>
        </p:nvSpPr>
        <p:spPr>
          <a:xfrm>
            <a:off x="1357089" y="2435957"/>
            <a:ext cx="4382521" cy="2007789"/>
          </a:xfrm>
        </p:spPr>
        <p:txBody>
          <a:bodyPr rtlCol="0"/>
          <a:lstStyle>
            <a:lvl1pPr>
              <a:defRPr sz="3200"/>
            </a:lvl1pPr>
          </a:lstStyle>
          <a:p>
            <a:pPr rtl="0"/>
            <a:r>
              <a:rPr lang="fr-FR" noProof="0"/>
              <a:t>Modifiez le style du titre</a:t>
            </a:r>
            <a:endParaRPr lang="fr-FR" noProof="0" dirty="0"/>
          </a:p>
        </p:txBody>
      </p:sp>
      <p:sp>
        <p:nvSpPr>
          <p:cNvPr id="6" name="Espace réservé du texte 5"/>
          <p:cNvSpPr>
            <a:spLocks noGrp="1"/>
          </p:cNvSpPr>
          <p:nvPr>
            <p:ph type="body" sz="quarter" idx="16"/>
          </p:nvPr>
        </p:nvSpPr>
        <p:spPr>
          <a:xfrm>
            <a:off x="6156000" y="2286000"/>
            <a:ext cx="4880300" cy="2295525"/>
          </a:xfrm>
        </p:spPr>
        <p:txBody>
          <a:bodyPr rtlCol="0" anchor="t"/>
          <a:lstStyle>
            <a:lvl1pPr marL="0" indent="0">
              <a:buFontTx/>
              <a:buNone/>
              <a:defRPr/>
            </a:lvl1pPr>
          </a:lstStyle>
          <a:p>
            <a:pPr lvl="0" rtl="0"/>
            <a:r>
              <a:rPr lang="fr-FR" noProof="0"/>
              <a:t>Modifier les styles du texte du masque</a:t>
            </a:r>
          </a:p>
        </p:txBody>
      </p:sp>
      <p:sp>
        <p:nvSpPr>
          <p:cNvPr id="2" name="Espace réservé de la date 1"/>
          <p:cNvSpPr>
            <a:spLocks noGrp="1"/>
          </p:cNvSpPr>
          <p:nvPr>
            <p:ph type="dt" sz="half" idx="10"/>
          </p:nvPr>
        </p:nvSpPr>
        <p:spPr/>
        <p:txBody>
          <a:bodyPr rtlCol="0"/>
          <a:lstStyle/>
          <a:p>
            <a:pPr rtl="0"/>
            <a:fld id="{EFCE211E-DE76-4A3A-87E5-375CA2939CE5}" type="datetime1">
              <a:rPr lang="fr-FR" noProof="0" smtClean="0"/>
              <a:t>05/06/2024</a:t>
            </a:fld>
            <a:endParaRPr lang="fr-FR" noProof="0" dirty="0"/>
          </a:p>
        </p:txBody>
      </p:sp>
      <p:sp>
        <p:nvSpPr>
          <p:cNvPr id="3" name="Espace réservé du pied de page 2"/>
          <p:cNvSpPr>
            <a:spLocks noGrp="1"/>
          </p:cNvSpPr>
          <p:nvPr>
            <p:ph type="ftr" sz="quarter" idx="11"/>
          </p:nvPr>
        </p:nvSpPr>
        <p:spPr/>
        <p:txBody>
          <a:bodyPr rtlCol="0"/>
          <a:lstStyle/>
          <a:p>
            <a:pPr rtl="0"/>
            <a:endParaRPr lang="fr-FR" noProof="0" dirty="0"/>
          </a:p>
        </p:txBody>
      </p:sp>
      <p:sp>
        <p:nvSpPr>
          <p:cNvPr id="4" name="Espace réservé du numéro de diapositive 3"/>
          <p:cNvSpPr>
            <a:spLocks noGrp="1"/>
          </p:cNvSpPr>
          <p:nvPr>
            <p:ph type="sldNum" sz="quarter" idx="12"/>
          </p:nvPr>
        </p:nvSpPr>
        <p:spPr/>
        <p:txBody>
          <a:bodyPr rtlCol="0"/>
          <a:lstStyle/>
          <a:p>
            <a:pPr rtl="0"/>
            <a:fld id="{D57F1E4F-1CFF-5643-939E-217C01CDF565}" type="slidenum">
              <a:rPr lang="fr-FR" noProof="0" smtClean="0"/>
              <a:pPr/>
              <a:t>‹N°›</a:t>
            </a:fld>
            <a:endParaRPr lang="fr-FR" noProof="0" dirty="0"/>
          </a:p>
        </p:txBody>
      </p:sp>
    </p:spTree>
    <p:extLst>
      <p:ext uri="{BB962C8B-B14F-4D97-AF65-F5344CB8AC3E}">
        <p14:creationId xmlns:p14="http://schemas.microsoft.com/office/powerpoint/2010/main" val="17488858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7" name="Forme libre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texte vertical 2"/>
          <p:cNvSpPr>
            <a:spLocks noGrp="1"/>
          </p:cNvSpPr>
          <p:nvPr>
            <p:ph type="body" orient="vert" idx="1"/>
          </p:nvPr>
        </p:nvSpPr>
        <p:spPr/>
        <p:txBody>
          <a:bodyPr vert="eaVert" rtlCol="0" anchor="t"/>
          <a:lstStyle/>
          <a:p>
            <a:pPr lvl="0" rtl="0"/>
            <a:r>
              <a:rPr lang="fr-FR" noProof="0"/>
              <a:t>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e la date 3"/>
          <p:cNvSpPr>
            <a:spLocks noGrp="1"/>
          </p:cNvSpPr>
          <p:nvPr>
            <p:ph type="dt" sz="half" idx="10"/>
          </p:nvPr>
        </p:nvSpPr>
        <p:spPr/>
        <p:txBody>
          <a:bodyPr rtlCol="0"/>
          <a:lstStyle/>
          <a:p>
            <a:pPr rtl="0"/>
            <a:fld id="{4734DC05-8F18-4B4B-BF4B-7700AE383D77}" type="datetime1">
              <a:rPr lang="fr-FR" noProof="0" smtClean="0"/>
              <a:t>05/06/2024</a:t>
            </a:fld>
            <a:endParaRPr lang="fr-FR" noProof="0"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D57F1E4F-1CFF-5643-939E-217C01CDF565}" type="slidenum">
              <a:rPr lang="fr-FR" noProof="0" smtClean="0"/>
              <a:pPr/>
              <a:t>‹N°›</a:t>
            </a:fld>
            <a:endParaRPr lang="fr-FR" noProof="0" dirty="0"/>
          </a:p>
        </p:txBody>
      </p:sp>
    </p:spTree>
    <p:extLst>
      <p:ext uri="{BB962C8B-B14F-4D97-AF65-F5344CB8AC3E}">
        <p14:creationId xmlns:p14="http://schemas.microsoft.com/office/powerpoint/2010/main" val="31496372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12" name="Forme libre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re vertical 1"/>
          <p:cNvSpPr>
            <a:spLocks noGrp="1"/>
          </p:cNvSpPr>
          <p:nvPr>
            <p:ph type="title" orient="vert"/>
          </p:nvPr>
        </p:nvSpPr>
        <p:spPr>
          <a:xfrm>
            <a:off x="8183540" y="586171"/>
            <a:ext cx="2494791" cy="5134798"/>
          </a:xfrm>
        </p:spPr>
        <p:txBody>
          <a:bodyPr vert="eaVert" rtlCol="0"/>
          <a:lstStyle/>
          <a:p>
            <a:pPr rtl="0"/>
            <a:r>
              <a:rPr lang="fr-FR" noProof="0"/>
              <a:t>Modifiez le style du titre</a:t>
            </a:r>
            <a:endParaRPr lang="fr-FR" noProof="0" dirty="0"/>
          </a:p>
        </p:txBody>
      </p:sp>
      <p:sp>
        <p:nvSpPr>
          <p:cNvPr id="3" name="Espace réservé du texte vertical 2"/>
          <p:cNvSpPr>
            <a:spLocks noGrp="1"/>
          </p:cNvSpPr>
          <p:nvPr>
            <p:ph type="body" orient="vert" idx="1"/>
          </p:nvPr>
        </p:nvSpPr>
        <p:spPr>
          <a:xfrm>
            <a:off x="810001" y="446089"/>
            <a:ext cx="6611540" cy="5414962"/>
          </a:xfrm>
        </p:spPr>
        <p:txBody>
          <a:bodyPr vert="eaVert" rtlCol="0" anchor="t"/>
          <a:lstStyle/>
          <a:p>
            <a:pPr lvl="0" rtl="0"/>
            <a:r>
              <a:rPr lang="fr-FR" noProof="0"/>
              <a:t>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e la date 3"/>
          <p:cNvSpPr>
            <a:spLocks noGrp="1"/>
          </p:cNvSpPr>
          <p:nvPr>
            <p:ph type="dt" sz="half" idx="10"/>
          </p:nvPr>
        </p:nvSpPr>
        <p:spPr/>
        <p:txBody>
          <a:bodyPr rtlCol="0"/>
          <a:lstStyle/>
          <a:p>
            <a:pPr rtl="0"/>
            <a:fld id="{77761BEB-A20F-4E7A-BB2A-752335D969A2}" type="datetime1">
              <a:rPr lang="fr-FR" noProof="0" smtClean="0"/>
              <a:t>05/06/2024</a:t>
            </a:fld>
            <a:endParaRPr lang="fr-FR" noProof="0"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D57F1E4F-1CFF-5643-939E-217C01CDF565}" type="slidenum">
              <a:rPr lang="fr-FR" noProof="0" smtClean="0"/>
              <a:pPr/>
              <a:t>‹N°›</a:t>
            </a:fld>
            <a:endParaRPr lang="fr-FR" noProof="0" dirty="0"/>
          </a:p>
        </p:txBody>
      </p:sp>
    </p:spTree>
    <p:extLst>
      <p:ext uri="{BB962C8B-B14F-4D97-AF65-F5344CB8AC3E}">
        <p14:creationId xmlns:p14="http://schemas.microsoft.com/office/powerpoint/2010/main" val="27818001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838200" y="365126"/>
            <a:ext cx="10515600" cy="1325563"/>
          </a:xfrm>
          <a:prstGeom prst="rect">
            <a:avLst/>
          </a:prstGeom>
        </p:spPr>
        <p:txBody>
          <a:bodyPr/>
          <a:lstStyle/>
          <a:p>
            <a:r>
              <a:rPr lang="fr-FR"/>
              <a:t>Modifiez le style du titre</a:t>
            </a:r>
            <a:endParaRPr lang="fr-BE"/>
          </a:p>
        </p:txBody>
      </p:sp>
    </p:spTree>
    <p:extLst>
      <p:ext uri="{BB962C8B-B14F-4D97-AF65-F5344CB8AC3E}">
        <p14:creationId xmlns:p14="http://schemas.microsoft.com/office/powerpoint/2010/main" val="32040725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11" name="Forme libre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title"/>
          </p:nvPr>
        </p:nvSpPr>
        <p:spPr>
          <a:xfrm>
            <a:off x="810000" y="447188"/>
            <a:ext cx="10571998" cy="970450"/>
          </a:xfrm>
        </p:spPr>
        <p:txBody>
          <a:bodyPr rtlCol="0"/>
          <a:lstStyle/>
          <a:p>
            <a:pPr rtl="0"/>
            <a:r>
              <a:rPr lang="fr-FR" noProof="0"/>
              <a:t>Modifiez le style du titre</a:t>
            </a:r>
            <a:endParaRPr lang="fr-FR" noProof="0" dirty="0"/>
          </a:p>
        </p:txBody>
      </p:sp>
      <p:sp>
        <p:nvSpPr>
          <p:cNvPr id="3" name="Espace réservé du contenu 2"/>
          <p:cNvSpPr>
            <a:spLocks noGrp="1"/>
          </p:cNvSpPr>
          <p:nvPr>
            <p:ph idx="1"/>
          </p:nvPr>
        </p:nvSpPr>
        <p:spPr>
          <a:xfrm>
            <a:off x="818712" y="2222287"/>
            <a:ext cx="10554574" cy="3636511"/>
          </a:xfrm>
        </p:spPr>
        <p:txBody>
          <a:bodyPr rtlCol="0"/>
          <a:lstStyle/>
          <a:p>
            <a:pPr lvl="0" rtl="0"/>
            <a:r>
              <a:rPr lang="fr-FR" noProof="0" dirty="0"/>
              <a:t>Modifier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4" name="Espace réservé de la date 3"/>
          <p:cNvSpPr>
            <a:spLocks noGrp="1"/>
          </p:cNvSpPr>
          <p:nvPr>
            <p:ph type="dt" sz="half" idx="10"/>
          </p:nvPr>
        </p:nvSpPr>
        <p:spPr/>
        <p:txBody>
          <a:bodyPr rtlCol="0"/>
          <a:lstStyle/>
          <a:p>
            <a:pPr rtl="0"/>
            <a:fld id="{B955D5B9-F6C7-4219-8834-66BCE14E4BDB}" type="datetime1">
              <a:rPr lang="fr-FR" noProof="0" smtClean="0"/>
              <a:t>05/06/2024</a:t>
            </a:fld>
            <a:endParaRPr lang="fr-FR" noProof="0" dirty="0"/>
          </a:p>
        </p:txBody>
      </p:sp>
      <p:sp>
        <p:nvSpPr>
          <p:cNvPr id="5" name="Espace réservé du pied de page 4"/>
          <p:cNvSpPr>
            <a:spLocks noGrp="1"/>
          </p:cNvSpPr>
          <p:nvPr>
            <p:ph type="ftr" sz="quarter" idx="11"/>
          </p:nvPr>
        </p:nvSpPr>
        <p:spPr>
          <a:xfrm>
            <a:off x="0" y="6406487"/>
            <a:ext cx="12192000" cy="451513"/>
          </a:xfrm>
          <a:solidFill>
            <a:srgbClr val="242322"/>
          </a:solidFill>
        </p:spPr>
        <p:txBody>
          <a:bodyPr rtlCol="0" anchor="ctr"/>
          <a:lstStyle>
            <a:lvl1pPr algn="r" rtl="0">
              <a:defRPr sz="1050" b="1"/>
            </a:lvl1pPr>
          </a:lstStyle>
          <a:p>
            <a:endParaRPr lang="fr-FR" dirty="0"/>
          </a:p>
        </p:txBody>
      </p:sp>
      <p:sp>
        <p:nvSpPr>
          <p:cNvPr id="6" name="Espace réservé du numéro de diapositive 5"/>
          <p:cNvSpPr>
            <a:spLocks noGrp="1"/>
          </p:cNvSpPr>
          <p:nvPr>
            <p:ph type="sldNum" sz="quarter" idx="12"/>
          </p:nvPr>
        </p:nvSpPr>
        <p:spPr/>
        <p:txBody>
          <a:bodyPr rtlCol="0"/>
          <a:lstStyle/>
          <a:p>
            <a:pPr rtl="0"/>
            <a:fld id="{D57F1E4F-1CFF-5643-939E-217C01CDF565}" type="slidenum">
              <a:rPr lang="fr-FR" noProof="0" smtClean="0"/>
              <a:pPr/>
              <a:t>‹N°›</a:t>
            </a:fld>
            <a:endParaRPr lang="fr-FR" noProof="0" dirty="0"/>
          </a:p>
        </p:txBody>
      </p:sp>
      <p:pic>
        <p:nvPicPr>
          <p:cNvPr id="8" name="Image 7">
            <a:extLst>
              <a:ext uri="{FF2B5EF4-FFF2-40B4-BE49-F238E27FC236}">
                <a16:creationId xmlns:a16="http://schemas.microsoft.com/office/drawing/2014/main" id="{1E6C422D-5571-4653-96F0-C639C513D91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382" y="6406487"/>
            <a:ext cx="451513" cy="451513"/>
          </a:xfrm>
          <a:prstGeom prst="rect">
            <a:avLst/>
          </a:prstGeom>
        </p:spPr>
      </p:pic>
    </p:spTree>
    <p:extLst>
      <p:ext uri="{BB962C8B-B14F-4D97-AF65-F5344CB8AC3E}">
        <p14:creationId xmlns:p14="http://schemas.microsoft.com/office/powerpoint/2010/main" val="3093553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10" name="Forme libre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title"/>
          </p:nvPr>
        </p:nvSpPr>
        <p:spPr>
          <a:xfrm>
            <a:off x="810000" y="2951396"/>
            <a:ext cx="10561418" cy="1468800"/>
          </a:xfrm>
        </p:spPr>
        <p:txBody>
          <a:bodyPr rtlCol="0" anchor="b"/>
          <a:lstStyle>
            <a:lvl1pPr algn="r">
              <a:defRPr sz="4800" b="1" cap="none"/>
            </a:lvl1pPr>
          </a:lstStyle>
          <a:p>
            <a:pPr rtl="0"/>
            <a:r>
              <a:rPr lang="fr-FR" noProof="0"/>
              <a:t>Modifiez le style du titre</a:t>
            </a:r>
            <a:endParaRPr lang="fr-FR" noProof="0" dirty="0"/>
          </a:p>
        </p:txBody>
      </p:sp>
      <p:sp>
        <p:nvSpPr>
          <p:cNvPr id="3" name="Espace réservé du texte 2"/>
          <p:cNvSpPr>
            <a:spLocks noGrp="1"/>
          </p:cNvSpPr>
          <p:nvPr>
            <p:ph type="body" idx="1"/>
          </p:nvPr>
        </p:nvSpPr>
        <p:spPr>
          <a:xfrm>
            <a:off x="810000" y="5281201"/>
            <a:ext cx="10561418" cy="433955"/>
          </a:xfrm>
        </p:spPr>
        <p:txBody>
          <a:bodyPr rtlCol="0"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fr-FR" noProof="0"/>
              <a:t>Modifier les styles du texte du masque</a:t>
            </a:r>
          </a:p>
        </p:txBody>
      </p:sp>
      <p:sp>
        <p:nvSpPr>
          <p:cNvPr id="4" name="Espace réservé de la date 3"/>
          <p:cNvSpPr>
            <a:spLocks noGrp="1"/>
          </p:cNvSpPr>
          <p:nvPr>
            <p:ph type="dt" sz="half" idx="10"/>
          </p:nvPr>
        </p:nvSpPr>
        <p:spPr/>
        <p:txBody>
          <a:bodyPr rtlCol="0"/>
          <a:lstStyle/>
          <a:p>
            <a:pPr rtl="0"/>
            <a:fld id="{0D3AB567-A311-4F00-8EFE-A43057C60282}" type="datetime1">
              <a:rPr lang="fr-FR" noProof="0" smtClean="0"/>
              <a:t>05/06/2024</a:t>
            </a:fld>
            <a:endParaRPr lang="fr-FR" noProof="0" dirty="0"/>
          </a:p>
        </p:txBody>
      </p:sp>
      <p:sp>
        <p:nvSpPr>
          <p:cNvPr id="5" name="Espace réservé du pied de page 4"/>
          <p:cNvSpPr>
            <a:spLocks noGrp="1"/>
          </p:cNvSpPr>
          <p:nvPr>
            <p:ph type="ftr" sz="quarter" idx="11"/>
          </p:nvPr>
        </p:nvSpPr>
        <p:spPr/>
        <p:txBody>
          <a:bodyPr rtlCol="0"/>
          <a:lstStyle/>
          <a:p>
            <a:pPr rtl="0"/>
            <a:endParaRPr lang="fr-FR" noProof="0" dirty="0"/>
          </a:p>
        </p:txBody>
      </p:sp>
      <p:sp>
        <p:nvSpPr>
          <p:cNvPr id="6" name="Espace réservé du numéro de diapositive 5"/>
          <p:cNvSpPr>
            <a:spLocks noGrp="1"/>
          </p:cNvSpPr>
          <p:nvPr>
            <p:ph type="sldNum" sz="quarter" idx="12"/>
          </p:nvPr>
        </p:nvSpPr>
        <p:spPr/>
        <p:txBody>
          <a:bodyPr rtlCol="0"/>
          <a:lstStyle/>
          <a:p>
            <a:pPr rtl="0"/>
            <a:fld id="{D57F1E4F-1CFF-5643-939E-217C01CDF565}" type="slidenum">
              <a:rPr lang="fr-FR" noProof="0" smtClean="0"/>
              <a:pPr/>
              <a:t>‹N°›</a:t>
            </a:fld>
            <a:endParaRPr lang="fr-FR" noProof="0" dirty="0"/>
          </a:p>
        </p:txBody>
      </p:sp>
    </p:spTree>
    <p:extLst>
      <p:ext uri="{BB962C8B-B14F-4D97-AF65-F5344CB8AC3E}">
        <p14:creationId xmlns:p14="http://schemas.microsoft.com/office/powerpoint/2010/main" val="1698336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Forme libre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u contenu 2"/>
          <p:cNvSpPr>
            <a:spLocks noGrp="1"/>
          </p:cNvSpPr>
          <p:nvPr>
            <p:ph sz="half" idx="1"/>
          </p:nvPr>
        </p:nvSpPr>
        <p:spPr>
          <a:xfrm>
            <a:off x="818712" y="2222287"/>
            <a:ext cx="5185873" cy="3638763"/>
          </a:xfrm>
        </p:spPr>
        <p:txBody>
          <a:bodyPr rtlCol="0">
            <a:normAutofit/>
          </a:bodyPr>
          <a:lstStyle/>
          <a:p>
            <a:pPr lvl="0" rtl="0"/>
            <a:r>
              <a:rPr lang="fr-FR" noProof="0"/>
              <a:t>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contenu 3"/>
          <p:cNvSpPr>
            <a:spLocks noGrp="1"/>
          </p:cNvSpPr>
          <p:nvPr>
            <p:ph sz="half" idx="2"/>
          </p:nvPr>
        </p:nvSpPr>
        <p:spPr>
          <a:xfrm>
            <a:off x="6187415" y="2222287"/>
            <a:ext cx="5194583" cy="3638764"/>
          </a:xfrm>
        </p:spPr>
        <p:txBody>
          <a:bodyPr rtlCol="0">
            <a:normAutofit/>
          </a:bodyPr>
          <a:lstStyle/>
          <a:p>
            <a:pPr lvl="0" rtl="0"/>
            <a:r>
              <a:rPr lang="fr-FR" noProof="0"/>
              <a:t>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e la date 4"/>
          <p:cNvSpPr>
            <a:spLocks noGrp="1"/>
          </p:cNvSpPr>
          <p:nvPr>
            <p:ph type="dt" sz="half" idx="10"/>
          </p:nvPr>
        </p:nvSpPr>
        <p:spPr/>
        <p:txBody>
          <a:bodyPr rtlCol="0"/>
          <a:lstStyle/>
          <a:p>
            <a:pPr rtl="0"/>
            <a:fld id="{F23CF63E-1272-43AD-B072-55D26B6A6A93}" type="datetime1">
              <a:rPr lang="fr-FR" noProof="0" smtClean="0"/>
              <a:t>05/06/2024</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D57F1E4F-1CFF-5643-939E-217C01CDF565}" type="slidenum">
              <a:rPr lang="fr-FR" noProof="0" smtClean="0"/>
              <a:pPr/>
              <a:t>‹N°›</a:t>
            </a:fld>
            <a:endParaRPr lang="fr-FR" noProof="0" dirty="0"/>
          </a:p>
        </p:txBody>
      </p:sp>
    </p:spTree>
    <p:extLst>
      <p:ext uri="{BB962C8B-B14F-4D97-AF65-F5344CB8AC3E}">
        <p14:creationId xmlns:p14="http://schemas.microsoft.com/office/powerpoint/2010/main" val="11775980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Forme libre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title"/>
          </p:nvPr>
        </p:nvSpPr>
        <p:spPr/>
        <p:txBody>
          <a:bodyPr rtlCol="0"/>
          <a:lstStyle>
            <a:lvl1pPr>
              <a:defRPr/>
            </a:lvl1pPr>
          </a:lstStyle>
          <a:p>
            <a:pPr rtl="0"/>
            <a:r>
              <a:rPr lang="fr-FR" noProof="0"/>
              <a:t>Modifiez le style du titre</a:t>
            </a:r>
            <a:endParaRPr lang="fr-FR" noProof="0" dirty="0"/>
          </a:p>
        </p:txBody>
      </p:sp>
      <p:sp>
        <p:nvSpPr>
          <p:cNvPr id="3" name="Espace réservé du texte 2"/>
          <p:cNvSpPr>
            <a:spLocks noGrp="1"/>
          </p:cNvSpPr>
          <p:nvPr>
            <p:ph type="body" idx="1"/>
          </p:nvPr>
        </p:nvSpPr>
        <p:spPr>
          <a:xfrm>
            <a:off x="814728" y="2174875"/>
            <a:ext cx="5189857" cy="576262"/>
          </a:xfrm>
        </p:spPr>
        <p:txBody>
          <a:bodyPr rtlCol="0"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Modifier les styles du texte du masque</a:t>
            </a:r>
          </a:p>
        </p:txBody>
      </p:sp>
      <p:sp>
        <p:nvSpPr>
          <p:cNvPr id="4" name="Espace réservé du contenu 3"/>
          <p:cNvSpPr>
            <a:spLocks noGrp="1"/>
          </p:cNvSpPr>
          <p:nvPr>
            <p:ph sz="half" idx="2"/>
          </p:nvPr>
        </p:nvSpPr>
        <p:spPr>
          <a:xfrm>
            <a:off x="814729" y="2751138"/>
            <a:ext cx="5189856" cy="3109913"/>
          </a:xfrm>
        </p:spPr>
        <p:txBody>
          <a:bodyPr rtlCol="0" anchor="t">
            <a:normAutofit/>
          </a:bodyPr>
          <a:lstStyle/>
          <a:p>
            <a:pPr lvl="0" rtl="0"/>
            <a:r>
              <a:rPr lang="fr-FR" noProof="0"/>
              <a:t>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5" name="Espace réservé du texte 4"/>
          <p:cNvSpPr>
            <a:spLocks noGrp="1"/>
          </p:cNvSpPr>
          <p:nvPr>
            <p:ph type="body" sz="quarter" idx="3"/>
          </p:nvPr>
        </p:nvSpPr>
        <p:spPr>
          <a:xfrm>
            <a:off x="6187415" y="2174875"/>
            <a:ext cx="5194583" cy="576262"/>
          </a:xfrm>
        </p:spPr>
        <p:txBody>
          <a:bodyPr rtlCol="0"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fr-FR" noProof="0"/>
              <a:t>Modifier les styles du texte du masque</a:t>
            </a:r>
          </a:p>
        </p:txBody>
      </p:sp>
      <p:sp>
        <p:nvSpPr>
          <p:cNvPr id="6" name="Espace réservé du contenu 5"/>
          <p:cNvSpPr>
            <a:spLocks noGrp="1"/>
          </p:cNvSpPr>
          <p:nvPr>
            <p:ph sz="quarter" idx="4"/>
          </p:nvPr>
        </p:nvSpPr>
        <p:spPr>
          <a:xfrm>
            <a:off x="6187415" y="2751138"/>
            <a:ext cx="5194583" cy="3109913"/>
          </a:xfrm>
        </p:spPr>
        <p:txBody>
          <a:bodyPr rtlCol="0" anchor="t">
            <a:normAutofit/>
          </a:bodyPr>
          <a:lstStyle/>
          <a:p>
            <a:pPr lvl="0" rtl="0"/>
            <a:r>
              <a:rPr lang="fr-FR" noProof="0"/>
              <a:t>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7" name="Espace réservé de la date 6"/>
          <p:cNvSpPr>
            <a:spLocks noGrp="1"/>
          </p:cNvSpPr>
          <p:nvPr>
            <p:ph type="dt" sz="half" idx="10"/>
          </p:nvPr>
        </p:nvSpPr>
        <p:spPr/>
        <p:txBody>
          <a:bodyPr rtlCol="0"/>
          <a:lstStyle/>
          <a:p>
            <a:pPr rtl="0"/>
            <a:fld id="{AB4207FC-2972-4F39-96F0-C70E25FA6EB6}" type="datetime1">
              <a:rPr lang="fr-FR" noProof="0" smtClean="0"/>
              <a:t>05/06/2024</a:t>
            </a:fld>
            <a:endParaRPr lang="fr-FR" noProof="0" dirty="0"/>
          </a:p>
        </p:txBody>
      </p:sp>
      <p:sp>
        <p:nvSpPr>
          <p:cNvPr id="8" name="Espace réservé du pied de page 7"/>
          <p:cNvSpPr>
            <a:spLocks noGrp="1"/>
          </p:cNvSpPr>
          <p:nvPr>
            <p:ph type="ftr" sz="quarter" idx="11"/>
          </p:nvPr>
        </p:nvSpPr>
        <p:spPr/>
        <p:txBody>
          <a:bodyPr rtlCol="0"/>
          <a:lstStyle/>
          <a:p>
            <a:pPr rtl="0"/>
            <a:endParaRPr lang="fr-FR" noProof="0" dirty="0"/>
          </a:p>
        </p:txBody>
      </p:sp>
      <p:sp>
        <p:nvSpPr>
          <p:cNvPr id="9" name="Espace réservé du numéro de diapositive 8"/>
          <p:cNvSpPr>
            <a:spLocks noGrp="1"/>
          </p:cNvSpPr>
          <p:nvPr>
            <p:ph type="sldNum" sz="quarter" idx="12"/>
          </p:nvPr>
        </p:nvSpPr>
        <p:spPr/>
        <p:txBody>
          <a:bodyPr rtlCol="0"/>
          <a:lstStyle/>
          <a:p>
            <a:pPr rtl="0"/>
            <a:fld id="{D57F1E4F-1CFF-5643-939E-217C01CDF565}" type="slidenum">
              <a:rPr lang="fr-FR" noProof="0" smtClean="0"/>
              <a:pPr/>
              <a:t>‹N°›</a:t>
            </a:fld>
            <a:endParaRPr lang="fr-FR" noProof="0" dirty="0"/>
          </a:p>
        </p:txBody>
      </p:sp>
    </p:spTree>
    <p:extLst>
      <p:ext uri="{BB962C8B-B14F-4D97-AF65-F5344CB8AC3E}">
        <p14:creationId xmlns:p14="http://schemas.microsoft.com/office/powerpoint/2010/main" val="13896726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uniquement">
    <p:spTree>
      <p:nvGrpSpPr>
        <p:cNvPr id="1" name=""/>
        <p:cNvGrpSpPr/>
        <p:nvPr/>
      </p:nvGrpSpPr>
      <p:grpSpPr>
        <a:xfrm>
          <a:off x="0" y="0"/>
          <a:ext cx="0" cy="0"/>
          <a:chOff x="0" y="0"/>
          <a:chExt cx="0" cy="0"/>
        </a:xfrm>
      </p:grpSpPr>
      <p:sp>
        <p:nvSpPr>
          <p:cNvPr id="6" name="Forme libre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title"/>
          </p:nvPr>
        </p:nvSpPr>
        <p:spPr/>
        <p:txBody>
          <a:bodyPr rtlCol="0"/>
          <a:lstStyle/>
          <a:p>
            <a:pPr rtl="0"/>
            <a:r>
              <a:rPr lang="fr-FR" noProof="0"/>
              <a:t>Modifiez le style du titre</a:t>
            </a:r>
            <a:endParaRPr lang="fr-FR" noProof="0" dirty="0"/>
          </a:p>
        </p:txBody>
      </p:sp>
      <p:sp>
        <p:nvSpPr>
          <p:cNvPr id="3" name="Espace réservé de la date 2"/>
          <p:cNvSpPr>
            <a:spLocks noGrp="1"/>
          </p:cNvSpPr>
          <p:nvPr>
            <p:ph type="dt" sz="half" idx="10"/>
          </p:nvPr>
        </p:nvSpPr>
        <p:spPr/>
        <p:txBody>
          <a:bodyPr rtlCol="0"/>
          <a:lstStyle/>
          <a:p>
            <a:pPr rtl="0"/>
            <a:fld id="{CEB661B6-D337-451F-A711-5C7BC5EA3803}" type="datetime1">
              <a:rPr lang="fr-FR" noProof="0" smtClean="0"/>
              <a:t>05/06/2024</a:t>
            </a:fld>
            <a:endParaRPr lang="fr-FR" noProof="0" dirty="0"/>
          </a:p>
        </p:txBody>
      </p:sp>
      <p:sp>
        <p:nvSpPr>
          <p:cNvPr id="4" name="Espace réservé du pied de page 3"/>
          <p:cNvSpPr>
            <a:spLocks noGrp="1"/>
          </p:cNvSpPr>
          <p:nvPr>
            <p:ph type="ftr" sz="quarter" idx="11"/>
          </p:nvPr>
        </p:nvSpPr>
        <p:spPr/>
        <p:txBody>
          <a:bodyPr rtlCol="0"/>
          <a:lstStyle/>
          <a:p>
            <a:pPr rtl="0"/>
            <a:endParaRPr lang="fr-FR" noProof="0" dirty="0"/>
          </a:p>
        </p:txBody>
      </p:sp>
      <p:sp>
        <p:nvSpPr>
          <p:cNvPr id="5" name="Espace réservé du numéro de diapositive 4"/>
          <p:cNvSpPr>
            <a:spLocks noGrp="1"/>
          </p:cNvSpPr>
          <p:nvPr>
            <p:ph type="sldNum" sz="quarter" idx="12"/>
          </p:nvPr>
        </p:nvSpPr>
        <p:spPr/>
        <p:txBody>
          <a:bodyPr rtlCol="0"/>
          <a:lstStyle/>
          <a:p>
            <a:pPr rtl="0"/>
            <a:fld id="{D57F1E4F-1CFF-5643-939E-217C01CDF565}" type="slidenum">
              <a:rPr lang="fr-FR" noProof="0" smtClean="0"/>
              <a:pPr/>
              <a:t>‹N°›</a:t>
            </a:fld>
            <a:endParaRPr lang="fr-FR" noProof="0" dirty="0"/>
          </a:p>
        </p:txBody>
      </p:sp>
    </p:spTree>
    <p:extLst>
      <p:ext uri="{BB962C8B-B14F-4D97-AF65-F5344CB8AC3E}">
        <p14:creationId xmlns:p14="http://schemas.microsoft.com/office/powerpoint/2010/main" val="1124160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rtlCol="0"/>
          <a:lstStyle/>
          <a:p>
            <a:pPr rtl="0"/>
            <a:fld id="{4B28C125-D1B8-4686-B900-0D4ED2010180}" type="datetime1">
              <a:rPr lang="fr-FR" noProof="0" smtClean="0"/>
              <a:t>05/06/2024</a:t>
            </a:fld>
            <a:endParaRPr lang="fr-FR" noProof="0" dirty="0"/>
          </a:p>
        </p:txBody>
      </p:sp>
      <p:sp>
        <p:nvSpPr>
          <p:cNvPr id="3" name="Espace réservé du pied de page 2"/>
          <p:cNvSpPr>
            <a:spLocks noGrp="1"/>
          </p:cNvSpPr>
          <p:nvPr>
            <p:ph type="ftr" sz="quarter" idx="11"/>
          </p:nvPr>
        </p:nvSpPr>
        <p:spPr/>
        <p:txBody>
          <a:bodyPr rtlCol="0"/>
          <a:lstStyle/>
          <a:p>
            <a:pPr rtl="0"/>
            <a:endParaRPr lang="fr-FR" noProof="0" dirty="0"/>
          </a:p>
        </p:txBody>
      </p:sp>
      <p:sp>
        <p:nvSpPr>
          <p:cNvPr id="4" name="Espace réservé du numéro de diapositive 3"/>
          <p:cNvSpPr>
            <a:spLocks noGrp="1"/>
          </p:cNvSpPr>
          <p:nvPr>
            <p:ph type="sldNum" sz="quarter" idx="12"/>
          </p:nvPr>
        </p:nvSpPr>
        <p:spPr/>
        <p:txBody>
          <a:bodyPr rtlCol="0"/>
          <a:lstStyle/>
          <a:p>
            <a:pPr rtl="0"/>
            <a:fld id="{D57F1E4F-1CFF-5643-939E-217C01CDF565}" type="slidenum">
              <a:rPr lang="fr-FR" noProof="0" smtClean="0"/>
              <a:pPr/>
              <a:t>‹N°›</a:t>
            </a:fld>
            <a:endParaRPr lang="fr-FR" noProof="0" dirty="0"/>
          </a:p>
        </p:txBody>
      </p:sp>
    </p:spTree>
    <p:extLst>
      <p:ext uri="{BB962C8B-B14F-4D97-AF65-F5344CB8AC3E}">
        <p14:creationId xmlns:p14="http://schemas.microsoft.com/office/powerpoint/2010/main" val="2906242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12" name="Forme libre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a14="http://schemas.microsoft.com/office/drawing/2010/main" xmlns=""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re 1"/>
          <p:cNvSpPr>
            <a:spLocks noGrp="1"/>
          </p:cNvSpPr>
          <p:nvPr>
            <p:ph type="title"/>
          </p:nvPr>
        </p:nvSpPr>
        <p:spPr>
          <a:xfrm>
            <a:off x="1073151" y="446088"/>
            <a:ext cx="3547533" cy="1618396"/>
          </a:xfrm>
        </p:spPr>
        <p:txBody>
          <a:bodyPr rtlCol="0" anchor="b"/>
          <a:lstStyle>
            <a:lvl1pPr algn="l">
              <a:defRPr sz="2000" b="1"/>
            </a:lvl1pPr>
          </a:lstStyle>
          <a:p>
            <a:pPr rtl="0"/>
            <a:r>
              <a:rPr lang="fr-FR" noProof="0"/>
              <a:t>Modifiez le style du titre</a:t>
            </a:r>
            <a:endParaRPr lang="fr-FR" noProof="0" dirty="0"/>
          </a:p>
        </p:txBody>
      </p:sp>
      <p:sp>
        <p:nvSpPr>
          <p:cNvPr id="3" name="Espace réservé du contenu 2"/>
          <p:cNvSpPr>
            <a:spLocks noGrp="1"/>
          </p:cNvSpPr>
          <p:nvPr>
            <p:ph idx="1"/>
          </p:nvPr>
        </p:nvSpPr>
        <p:spPr>
          <a:xfrm>
            <a:off x="4855633" y="446088"/>
            <a:ext cx="6252633" cy="5414963"/>
          </a:xfrm>
        </p:spPr>
        <p:txBody>
          <a:bodyPr rtlCol="0">
            <a:normAutofit/>
          </a:bodyPr>
          <a:lstStyle/>
          <a:p>
            <a:pPr lvl="0" rtl="0"/>
            <a:r>
              <a:rPr lang="fr-FR" noProof="0"/>
              <a:t>Modifier les styles du texte du masque</a:t>
            </a:r>
          </a:p>
          <a:p>
            <a:pPr lvl="1" rtl="0"/>
            <a:r>
              <a:rPr lang="fr-FR" noProof="0"/>
              <a:t>Deuxième niveau</a:t>
            </a:r>
          </a:p>
          <a:p>
            <a:pPr lvl="2" rtl="0"/>
            <a:r>
              <a:rPr lang="fr-FR" noProof="0"/>
              <a:t>Troisième niveau</a:t>
            </a:r>
          </a:p>
          <a:p>
            <a:pPr lvl="3" rtl="0"/>
            <a:r>
              <a:rPr lang="fr-FR" noProof="0"/>
              <a:t>Quatrième niveau</a:t>
            </a:r>
          </a:p>
          <a:p>
            <a:pPr lvl="4" rtl="0"/>
            <a:r>
              <a:rPr lang="fr-FR" noProof="0"/>
              <a:t>Cinquième niveau</a:t>
            </a:r>
            <a:endParaRPr lang="fr-FR" noProof="0" dirty="0"/>
          </a:p>
        </p:txBody>
      </p:sp>
      <p:sp>
        <p:nvSpPr>
          <p:cNvPr id="4" name="Espace réservé du texte 3"/>
          <p:cNvSpPr>
            <a:spLocks noGrp="1"/>
          </p:cNvSpPr>
          <p:nvPr>
            <p:ph type="body" sz="half" idx="2"/>
          </p:nvPr>
        </p:nvSpPr>
        <p:spPr>
          <a:xfrm>
            <a:off x="1073151" y="2260738"/>
            <a:ext cx="3547533" cy="3600311"/>
          </a:xfrm>
        </p:spPr>
        <p:txBody>
          <a:bodyPr rtlCol="0"/>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Modifier les styles du texte du masque</a:t>
            </a:r>
          </a:p>
        </p:txBody>
      </p:sp>
      <p:sp>
        <p:nvSpPr>
          <p:cNvPr id="5" name="Espace réservé de la date 4"/>
          <p:cNvSpPr>
            <a:spLocks noGrp="1"/>
          </p:cNvSpPr>
          <p:nvPr>
            <p:ph type="dt" sz="half" idx="10"/>
          </p:nvPr>
        </p:nvSpPr>
        <p:spPr/>
        <p:txBody>
          <a:bodyPr rtlCol="0"/>
          <a:lstStyle/>
          <a:p>
            <a:pPr rtl="0"/>
            <a:fld id="{AEF86E3A-C661-4F33-843D-FF6FF5E54850}" type="datetime1">
              <a:rPr lang="fr-FR" noProof="0" smtClean="0"/>
              <a:t>05/06/2024</a:t>
            </a:fld>
            <a:endParaRPr lang="fr-FR" noProof="0" dirty="0"/>
          </a:p>
        </p:txBody>
      </p:sp>
      <p:sp>
        <p:nvSpPr>
          <p:cNvPr id="6" name="Espace réservé du pied de page 5"/>
          <p:cNvSpPr>
            <a:spLocks noGrp="1"/>
          </p:cNvSpPr>
          <p:nvPr>
            <p:ph type="ftr" sz="quarter" idx="11"/>
          </p:nvPr>
        </p:nvSpPr>
        <p:spPr/>
        <p:txBody>
          <a:bodyPr rtlCol="0"/>
          <a:lstStyle/>
          <a:p>
            <a:pPr rtl="0"/>
            <a:endParaRPr lang="fr-FR" noProof="0" dirty="0"/>
          </a:p>
        </p:txBody>
      </p:sp>
      <p:sp>
        <p:nvSpPr>
          <p:cNvPr id="7" name="Espace réservé du numéro de diapositive 6"/>
          <p:cNvSpPr>
            <a:spLocks noGrp="1"/>
          </p:cNvSpPr>
          <p:nvPr>
            <p:ph type="sldNum" sz="quarter" idx="12"/>
          </p:nvPr>
        </p:nvSpPr>
        <p:spPr/>
        <p:txBody>
          <a:bodyPr rtlCol="0"/>
          <a:lstStyle/>
          <a:p>
            <a:pPr rtl="0"/>
            <a:fld id="{D57F1E4F-1CFF-5643-939E-217C01CDF565}" type="slidenum">
              <a:rPr lang="fr-FR" noProof="0" smtClean="0"/>
              <a:pPr/>
              <a:t>‹N°›</a:t>
            </a:fld>
            <a:endParaRPr lang="fr-FR" noProof="0" dirty="0"/>
          </a:p>
        </p:txBody>
      </p:sp>
    </p:spTree>
    <p:extLst>
      <p:ext uri="{BB962C8B-B14F-4D97-AF65-F5344CB8AC3E}">
        <p14:creationId xmlns:p14="http://schemas.microsoft.com/office/powerpoint/2010/main" val="1389935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14728" y="727522"/>
            <a:ext cx="4852988" cy="1617163"/>
          </a:xfrm>
        </p:spPr>
        <p:txBody>
          <a:bodyPr rtlCol="0" anchor="b">
            <a:normAutofit/>
          </a:bodyPr>
          <a:lstStyle>
            <a:lvl1pPr algn="l">
              <a:defRPr sz="2400" b="0"/>
            </a:lvl1pPr>
          </a:lstStyle>
          <a:p>
            <a:pPr rtl="0"/>
            <a:r>
              <a:rPr lang="fr-FR" noProof="0"/>
              <a:t>Modifiez le style du titre</a:t>
            </a:r>
            <a:endParaRPr lang="fr-FR" noProof="0" dirty="0"/>
          </a:p>
        </p:txBody>
      </p:sp>
      <p:sp>
        <p:nvSpPr>
          <p:cNvPr id="9" name="Espace réservé d’image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rtlCol="0" anchor="t" anchorCtr="0" compatLnSpc="1">
            <a:prstTxWarp prst="textNoShape">
              <a:avLst/>
            </a:prstTxWarp>
            <a:normAutofit/>
          </a:bodyPr>
          <a:lstStyle>
            <a:lvl1pPr algn="ctr">
              <a:buFontTx/>
              <a:buNone/>
              <a:defRPr sz="1400"/>
            </a:lvl1pPr>
          </a:lstStyle>
          <a:p>
            <a:pPr rtl="0"/>
            <a:r>
              <a:rPr lang="fr-FR" noProof="0"/>
              <a:t>Cliquez sur l'icône pour ajouter une image</a:t>
            </a:r>
            <a:endParaRPr lang="fr-FR" noProof="0" dirty="0"/>
          </a:p>
        </p:txBody>
      </p:sp>
      <p:sp>
        <p:nvSpPr>
          <p:cNvPr id="4" name="Espace réservé du texte 3"/>
          <p:cNvSpPr>
            <a:spLocks noGrp="1"/>
          </p:cNvSpPr>
          <p:nvPr>
            <p:ph type="body" sz="half" idx="2"/>
          </p:nvPr>
        </p:nvSpPr>
        <p:spPr>
          <a:xfrm>
            <a:off x="814728" y="2344684"/>
            <a:ext cx="4852988" cy="3516365"/>
          </a:xfrm>
        </p:spPr>
        <p:txBody>
          <a:bodyPr rtlCol="0"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fr-FR" noProof="0"/>
              <a:t>Modifier les styles du texte du masque</a:t>
            </a:r>
          </a:p>
        </p:txBody>
      </p:sp>
      <p:sp>
        <p:nvSpPr>
          <p:cNvPr id="5" name="Espace réservé de la date 4"/>
          <p:cNvSpPr>
            <a:spLocks noGrp="1"/>
          </p:cNvSpPr>
          <p:nvPr>
            <p:ph type="dt" sz="half" idx="10"/>
          </p:nvPr>
        </p:nvSpPr>
        <p:spPr>
          <a:xfrm>
            <a:off x="3885810" y="6041362"/>
            <a:ext cx="976879" cy="365125"/>
          </a:xfrm>
        </p:spPr>
        <p:txBody>
          <a:bodyPr rtlCol="0"/>
          <a:lstStyle/>
          <a:p>
            <a:pPr rtl="0"/>
            <a:fld id="{77277DB2-DF34-4F21-B730-23C9F70F6DD5}" type="datetime1">
              <a:rPr lang="fr-FR" noProof="0" smtClean="0"/>
              <a:t>05/06/2024</a:t>
            </a:fld>
            <a:endParaRPr lang="fr-FR" noProof="0" dirty="0"/>
          </a:p>
        </p:txBody>
      </p:sp>
      <p:sp>
        <p:nvSpPr>
          <p:cNvPr id="6" name="Espace réservé du pied de page 5"/>
          <p:cNvSpPr>
            <a:spLocks noGrp="1"/>
          </p:cNvSpPr>
          <p:nvPr>
            <p:ph type="ftr" sz="quarter" idx="11"/>
          </p:nvPr>
        </p:nvSpPr>
        <p:spPr>
          <a:xfrm>
            <a:off x="590396" y="6041362"/>
            <a:ext cx="3295413" cy="365125"/>
          </a:xfrm>
        </p:spPr>
        <p:txBody>
          <a:bodyPr rtlCol="0"/>
          <a:lstStyle/>
          <a:p>
            <a:pPr rtl="0"/>
            <a:endParaRPr lang="fr-FR" noProof="0" dirty="0"/>
          </a:p>
        </p:txBody>
      </p:sp>
      <p:sp>
        <p:nvSpPr>
          <p:cNvPr id="7" name="Espace réservé du numéro de diapositive 6"/>
          <p:cNvSpPr>
            <a:spLocks noGrp="1"/>
          </p:cNvSpPr>
          <p:nvPr>
            <p:ph type="sldNum" sz="quarter" idx="12"/>
          </p:nvPr>
        </p:nvSpPr>
        <p:spPr>
          <a:xfrm>
            <a:off x="4862689" y="5915888"/>
            <a:ext cx="1062155" cy="490599"/>
          </a:xfrm>
        </p:spPr>
        <p:txBody>
          <a:bodyPr rtlCol="0"/>
          <a:lstStyle/>
          <a:p>
            <a:pPr rtl="0"/>
            <a:fld id="{D57F1E4F-1CFF-5643-939E-217C01CDF565}" type="slidenum">
              <a:rPr lang="fr-FR" noProof="0" smtClean="0"/>
              <a:pPr/>
              <a:t>‹N°›</a:t>
            </a:fld>
            <a:endParaRPr lang="fr-FR" noProof="0" dirty="0"/>
          </a:p>
        </p:txBody>
      </p:sp>
    </p:spTree>
    <p:extLst>
      <p:ext uri="{BB962C8B-B14F-4D97-AF65-F5344CB8AC3E}">
        <p14:creationId xmlns:p14="http://schemas.microsoft.com/office/powerpoint/2010/main" val="79524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pPr rtl="0"/>
            <a:r>
              <a:rPr lang="fr-FR" noProof="0" dirty="0"/>
              <a:t>Modifiez le style du titre</a:t>
            </a:r>
          </a:p>
        </p:txBody>
      </p:sp>
      <p:sp>
        <p:nvSpPr>
          <p:cNvPr id="3" name="Espace réservé du texte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rtl="0"/>
            <a:r>
              <a:rPr lang="fr-FR" noProof="0" dirty="0"/>
              <a:t>Modifiez les styles du texte du masque</a:t>
            </a:r>
          </a:p>
          <a:p>
            <a:pPr lvl="1" rtl="0"/>
            <a:r>
              <a:rPr lang="fr-FR" noProof="0" dirty="0"/>
              <a:t>Deuxième niveau</a:t>
            </a:r>
          </a:p>
          <a:p>
            <a:pPr lvl="2" rtl="0"/>
            <a:r>
              <a:rPr lang="fr-FR" noProof="0" dirty="0"/>
              <a:t>Troisième niveau</a:t>
            </a:r>
          </a:p>
          <a:p>
            <a:pPr lvl="3" rtl="0"/>
            <a:r>
              <a:rPr lang="fr-FR" noProof="0" dirty="0"/>
              <a:t>Quatrième niveau</a:t>
            </a:r>
          </a:p>
          <a:p>
            <a:pPr lvl="4" rtl="0"/>
            <a:r>
              <a:rPr lang="fr-FR" noProof="0" dirty="0"/>
              <a:t>Cinquième niveau</a:t>
            </a:r>
          </a:p>
        </p:txBody>
      </p:sp>
      <p:sp>
        <p:nvSpPr>
          <p:cNvPr id="5" name="Espace réservé du pied de page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pPr rtl="0"/>
            <a:endParaRPr lang="fr-FR" noProof="0" dirty="0"/>
          </a:p>
        </p:txBody>
      </p:sp>
      <p:sp>
        <p:nvSpPr>
          <p:cNvPr id="4" name="Espace réservé de la date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pPr rtl="0"/>
            <a:fld id="{28E1CD72-589A-4130-8170-313F5BF52DB5}" type="datetime1">
              <a:rPr lang="fr-FR" noProof="0" smtClean="0"/>
              <a:t>05/06/2024</a:t>
            </a:fld>
            <a:endParaRPr lang="fr-FR" noProof="0" dirty="0"/>
          </a:p>
        </p:txBody>
      </p:sp>
      <p:sp>
        <p:nvSpPr>
          <p:cNvPr id="6" name="Espace réservé du numéro de diapositive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pPr rtl="0"/>
            <a:fld id="{D57F1E4F-1CFF-5643-939E-217C01CDF565}" type="slidenum">
              <a:rPr lang="fr-FR" noProof="0" smtClean="0"/>
              <a:pPr/>
              <a:t>‹N°›</a:t>
            </a:fld>
            <a:endParaRPr lang="fr-FR" noProof="0" dirty="0"/>
          </a:p>
        </p:txBody>
      </p:sp>
    </p:spTree>
    <p:extLst>
      <p:ext uri="{BB962C8B-B14F-4D97-AF65-F5344CB8AC3E}">
        <p14:creationId xmlns:p14="http://schemas.microsoft.com/office/powerpoint/2010/main" val="858373862"/>
      </p:ext>
    </p:extLst>
  </p:cSld>
  <p:clrMap bg1="dk1" tx1="lt1" bg2="dk2" tx2="lt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Lst>
  <p:hf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5.xml"/><Relationship Id="rId5" Type="http://schemas.openxmlformats.org/officeDocument/2006/relationships/image" Target="../media/image6.jp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9.jpg"/><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 Id="rId9" Type="http://schemas.openxmlformats.org/officeDocument/2006/relationships/image" Target="../media/image16.svg"/></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18.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 16" descr="Une image contenant plein air, herbe, ciel, arbre&#10;&#10;Description générée automatiquement">
            <a:extLst>
              <a:ext uri="{FF2B5EF4-FFF2-40B4-BE49-F238E27FC236}">
                <a16:creationId xmlns:a16="http://schemas.microsoft.com/office/drawing/2014/main" id="{CB7A441F-74B4-A55E-3790-6FBEEB0B879A}"/>
              </a:ext>
            </a:extLst>
          </p:cNvPr>
          <p:cNvPicPr>
            <a:picLocks noChangeAspect="1"/>
          </p:cNvPicPr>
          <p:nvPr/>
        </p:nvPicPr>
        <p:blipFill>
          <a:blip r:embed="rId2"/>
          <a:stretch>
            <a:fillRect/>
          </a:stretch>
        </p:blipFill>
        <p:spPr>
          <a:xfrm>
            <a:off x="-168696" y="-94892"/>
            <a:ext cx="12360696" cy="6952892"/>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184" y="5821464"/>
            <a:ext cx="932728" cy="966239"/>
          </a:xfrm>
          <a:prstGeom prst="rect">
            <a:avLst/>
          </a:prstGeom>
        </p:spPr>
      </p:pic>
      <p:sp>
        <p:nvSpPr>
          <p:cNvPr id="7" name="Espace réservé du numéro de diapositive 17"/>
          <p:cNvSpPr txBox="1">
            <a:spLocks/>
          </p:cNvSpPr>
          <p:nvPr/>
        </p:nvSpPr>
        <p:spPr>
          <a:xfrm>
            <a:off x="11667744" y="6356351"/>
            <a:ext cx="344424" cy="361442"/>
          </a:xfrm>
          <a:prstGeom prst="ellipse">
            <a:avLst/>
          </a:prstGeom>
          <a:solidFill>
            <a:schemeClr val="bg1">
              <a:alpha val="70000"/>
            </a:schemeClr>
          </a:solidFill>
          <a:ln w="38100">
            <a:solidFill>
              <a:srgbClr val="D29F0A"/>
            </a:solidFill>
          </a:ln>
        </p:spPr>
        <p:txBody>
          <a:bodyPr vert="horz" lIns="0" tIns="45720" rIns="0" bIns="45720"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200" b="1" dirty="0"/>
              <a:t>1</a:t>
            </a:r>
            <a:endParaRPr lang="fr-BE" sz="1200" b="1" dirty="0"/>
          </a:p>
        </p:txBody>
      </p:sp>
      <p:pic>
        <p:nvPicPr>
          <p:cNvPr id="8" name="Image 7">
            <a:extLst>
              <a:ext uri="{FF2B5EF4-FFF2-40B4-BE49-F238E27FC236}">
                <a16:creationId xmlns:a16="http://schemas.microsoft.com/office/drawing/2014/main" id="{3BCB820D-80D8-47E5-B159-3C1DE9156A21}"/>
              </a:ext>
            </a:extLst>
          </p:cNvPr>
          <p:cNvPicPr>
            <a:picLocks noChangeAspect="1"/>
          </p:cNvPicPr>
          <p:nvPr/>
        </p:nvPicPr>
        <p:blipFill>
          <a:blip r:embed="rId4"/>
          <a:stretch>
            <a:fillRect/>
          </a:stretch>
        </p:blipFill>
        <p:spPr>
          <a:xfrm>
            <a:off x="1415480" y="5809485"/>
            <a:ext cx="729606" cy="908308"/>
          </a:xfrm>
          <a:prstGeom prst="rect">
            <a:avLst/>
          </a:prstGeom>
        </p:spPr>
      </p:pic>
      <p:sp>
        <p:nvSpPr>
          <p:cNvPr id="9" name="Rectangle 8">
            <a:extLst>
              <a:ext uri="{FF2B5EF4-FFF2-40B4-BE49-F238E27FC236}">
                <a16:creationId xmlns:a16="http://schemas.microsoft.com/office/drawing/2014/main" id="{5DFCCF39-A511-4E80-ADA7-238F7D3FD161}"/>
              </a:ext>
            </a:extLst>
          </p:cNvPr>
          <p:cNvSpPr/>
          <p:nvPr/>
        </p:nvSpPr>
        <p:spPr>
          <a:xfrm>
            <a:off x="2302704" y="4763699"/>
            <a:ext cx="6366120" cy="338554"/>
          </a:xfrm>
          <a:prstGeom prst="rect">
            <a:avLst/>
          </a:prstGeom>
          <a:noFill/>
        </p:spPr>
        <p:txBody>
          <a:bodyPr wrap="square">
            <a:spAutoFit/>
          </a:bodyPr>
          <a:lstStyle/>
          <a:p>
            <a:r>
              <a:rPr lang="fr-FR" sz="1600" dirty="0"/>
              <a:t>Une initiative du Collège des Producteurs </a:t>
            </a:r>
            <a:endParaRPr lang="fr-BE" sz="1600" dirty="0"/>
          </a:p>
        </p:txBody>
      </p:sp>
      <p:pic>
        <p:nvPicPr>
          <p:cNvPr id="5" name="Image 4" descr="Une image contenant texte, Police, logo, graphisme&#10;&#10;Description générée automatiquement">
            <a:extLst>
              <a:ext uri="{FF2B5EF4-FFF2-40B4-BE49-F238E27FC236}">
                <a16:creationId xmlns:a16="http://schemas.microsoft.com/office/drawing/2014/main" id="{EBAD6187-FEC7-DA99-75E4-73A7FC92DC8B}"/>
              </a:ext>
            </a:extLst>
          </p:cNvPr>
          <p:cNvPicPr>
            <a:picLocks noChangeAspect="1"/>
          </p:cNvPicPr>
          <p:nvPr/>
        </p:nvPicPr>
        <p:blipFill rotWithShape="1">
          <a:blip r:embed="rId5"/>
          <a:srcRect l="157" t="926" r="157" b="926"/>
          <a:stretch/>
        </p:blipFill>
        <p:spPr>
          <a:xfrm>
            <a:off x="2300702" y="1028289"/>
            <a:ext cx="6854437" cy="3109348"/>
          </a:xfrm>
          <a:prstGeom prst="rect">
            <a:avLst/>
          </a:prstGeom>
          <a:ln>
            <a:noFill/>
          </a:ln>
        </p:spPr>
      </p:pic>
      <p:sp>
        <p:nvSpPr>
          <p:cNvPr id="12" name="Rectangle 11">
            <a:extLst>
              <a:ext uri="{FF2B5EF4-FFF2-40B4-BE49-F238E27FC236}">
                <a16:creationId xmlns:a16="http://schemas.microsoft.com/office/drawing/2014/main" id="{9E52A52E-5027-00C6-B29E-6356833CAC35}"/>
              </a:ext>
            </a:extLst>
          </p:cNvPr>
          <p:cNvSpPr/>
          <p:nvPr/>
        </p:nvSpPr>
        <p:spPr>
          <a:xfrm>
            <a:off x="2316806" y="4281391"/>
            <a:ext cx="2123010" cy="461665"/>
          </a:xfrm>
          <a:prstGeom prst="rect">
            <a:avLst/>
          </a:prstGeom>
          <a:noFill/>
        </p:spPr>
        <p:txBody>
          <a:bodyPr wrap="square">
            <a:spAutoFit/>
          </a:bodyPr>
          <a:lstStyle/>
          <a:p>
            <a:r>
              <a:rPr lang="fr-FR" sz="2400" dirty="0"/>
              <a:t>Claire Fastré </a:t>
            </a:r>
            <a:endParaRPr lang="fr-BE" sz="2400" dirty="0"/>
          </a:p>
        </p:txBody>
      </p:sp>
    </p:spTree>
    <p:extLst>
      <p:ext uri="{BB962C8B-B14F-4D97-AF65-F5344CB8AC3E}">
        <p14:creationId xmlns:p14="http://schemas.microsoft.com/office/powerpoint/2010/main" val="37165976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Image 30">
            <a:extLst>
              <a:ext uri="{FF2B5EF4-FFF2-40B4-BE49-F238E27FC236}">
                <a16:creationId xmlns:a16="http://schemas.microsoft.com/office/drawing/2014/main" id="{4FFE5BD8-EA25-4433-B6AE-2C3F4E46B35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889239"/>
            <a:ext cx="12261261" cy="5106074"/>
          </a:xfrm>
          <a:prstGeom prst="rect">
            <a:avLst/>
          </a:prstGeom>
        </p:spPr>
      </p:pic>
      <p:sp>
        <p:nvSpPr>
          <p:cNvPr id="2" name="Titre 1">
            <a:extLst>
              <a:ext uri="{FF2B5EF4-FFF2-40B4-BE49-F238E27FC236}">
                <a16:creationId xmlns:a16="http://schemas.microsoft.com/office/drawing/2014/main" id="{92ECD07F-BA27-4544-A075-1E3DB2F09C23}"/>
              </a:ext>
            </a:extLst>
          </p:cNvPr>
          <p:cNvSpPr>
            <a:spLocks noGrp="1"/>
          </p:cNvSpPr>
          <p:nvPr>
            <p:ph type="title"/>
          </p:nvPr>
        </p:nvSpPr>
        <p:spPr>
          <a:xfrm>
            <a:off x="818712" y="356636"/>
            <a:ext cx="10571998" cy="970450"/>
          </a:xfrm>
        </p:spPr>
        <p:txBody>
          <a:bodyPr/>
          <a:lstStyle/>
          <a:p>
            <a:r>
              <a:rPr lang="fr-FR" sz="4000" dirty="0" err="1"/>
              <a:t>Bedankt</a:t>
            </a:r>
            <a:r>
              <a:rPr lang="fr-FR" sz="4000" dirty="0"/>
              <a:t>, merci ! </a:t>
            </a:r>
            <a:endParaRPr lang="fr-BE" dirty="0"/>
          </a:p>
        </p:txBody>
      </p:sp>
      <p:pic>
        <p:nvPicPr>
          <p:cNvPr id="24" name="Image 23">
            <a:extLst>
              <a:ext uri="{FF2B5EF4-FFF2-40B4-BE49-F238E27FC236}">
                <a16:creationId xmlns:a16="http://schemas.microsoft.com/office/drawing/2014/main" id="{8F85D092-DC5E-4386-98E7-E885D48D89C0}"/>
              </a:ext>
            </a:extLst>
          </p:cNvPr>
          <p:cNvPicPr>
            <a:picLocks noChangeAspect="1"/>
          </p:cNvPicPr>
          <p:nvPr/>
        </p:nvPicPr>
        <p:blipFill>
          <a:blip r:embed="rId4"/>
          <a:stretch>
            <a:fillRect/>
          </a:stretch>
        </p:blipFill>
        <p:spPr>
          <a:xfrm>
            <a:off x="3089259" y="1889238"/>
            <a:ext cx="3116710" cy="4672783"/>
          </a:xfrm>
          <a:prstGeom prst="rect">
            <a:avLst/>
          </a:prstGeom>
        </p:spPr>
      </p:pic>
      <p:pic>
        <p:nvPicPr>
          <p:cNvPr id="28" name="Image 27">
            <a:extLst>
              <a:ext uri="{FF2B5EF4-FFF2-40B4-BE49-F238E27FC236}">
                <a16:creationId xmlns:a16="http://schemas.microsoft.com/office/drawing/2014/main" id="{6955C65A-6B01-48DC-A6CD-1F6C5EAD5113}"/>
              </a:ext>
            </a:extLst>
          </p:cNvPr>
          <p:cNvPicPr>
            <a:picLocks noChangeAspect="1"/>
          </p:cNvPicPr>
          <p:nvPr/>
        </p:nvPicPr>
        <p:blipFill>
          <a:blip r:embed="rId5"/>
          <a:stretch>
            <a:fillRect/>
          </a:stretch>
        </p:blipFill>
        <p:spPr>
          <a:xfrm>
            <a:off x="-18170" y="1889239"/>
            <a:ext cx="3116710" cy="4672783"/>
          </a:xfrm>
          <a:prstGeom prst="rect">
            <a:avLst/>
          </a:prstGeom>
        </p:spPr>
      </p:pic>
      <p:pic>
        <p:nvPicPr>
          <p:cNvPr id="30" name="Image 29">
            <a:extLst>
              <a:ext uri="{FF2B5EF4-FFF2-40B4-BE49-F238E27FC236}">
                <a16:creationId xmlns:a16="http://schemas.microsoft.com/office/drawing/2014/main" id="{BDBD7BD2-6221-42E9-8F00-BC51D81FDF6D}"/>
              </a:ext>
            </a:extLst>
          </p:cNvPr>
          <p:cNvPicPr>
            <a:picLocks noChangeAspect="1"/>
          </p:cNvPicPr>
          <p:nvPr/>
        </p:nvPicPr>
        <p:blipFill>
          <a:blip r:embed="rId6"/>
          <a:stretch>
            <a:fillRect/>
          </a:stretch>
        </p:blipFill>
        <p:spPr>
          <a:xfrm>
            <a:off x="9162719" y="1889239"/>
            <a:ext cx="3116710" cy="4672783"/>
          </a:xfrm>
          <a:prstGeom prst="rect">
            <a:avLst/>
          </a:prstGeom>
        </p:spPr>
      </p:pic>
      <p:pic>
        <p:nvPicPr>
          <p:cNvPr id="20" name="Espace réservé du contenu 19">
            <a:extLst>
              <a:ext uri="{FF2B5EF4-FFF2-40B4-BE49-F238E27FC236}">
                <a16:creationId xmlns:a16="http://schemas.microsoft.com/office/drawing/2014/main" id="{52E4EA14-27B4-4468-BA14-DF47A039AFAB}"/>
              </a:ext>
            </a:extLst>
          </p:cNvPr>
          <p:cNvPicPr>
            <a:picLocks noGrp="1" noChangeAspect="1"/>
          </p:cNvPicPr>
          <p:nvPr>
            <p:ph idx="1"/>
          </p:nvPr>
        </p:nvPicPr>
        <p:blipFill>
          <a:blip r:embed="rId7"/>
          <a:stretch>
            <a:fillRect/>
          </a:stretch>
        </p:blipFill>
        <p:spPr>
          <a:xfrm>
            <a:off x="6046008" y="1889237"/>
            <a:ext cx="3116711" cy="4672785"/>
          </a:xfrm>
        </p:spPr>
      </p:pic>
    </p:spTree>
    <p:extLst>
      <p:ext uri="{BB962C8B-B14F-4D97-AF65-F5344CB8AC3E}">
        <p14:creationId xmlns:p14="http://schemas.microsoft.com/office/powerpoint/2010/main" val="3252332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FB5DBD6C-E8A8-B349-AC85-61C44AAEA05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151" y="0"/>
            <a:ext cx="12203151" cy="6856599"/>
          </a:xfrm>
          <a:prstGeom prst="rect">
            <a:avLst/>
          </a:prstGeom>
        </p:spPr>
      </p:pic>
      <p:sp>
        <p:nvSpPr>
          <p:cNvPr id="3" name="Espace réservé du texte 2">
            <a:extLst>
              <a:ext uri="{FF2B5EF4-FFF2-40B4-BE49-F238E27FC236}">
                <a16:creationId xmlns:a16="http://schemas.microsoft.com/office/drawing/2014/main" id="{2D219505-9D7D-47EE-B8DA-D2301EBFA319}"/>
              </a:ext>
            </a:extLst>
          </p:cNvPr>
          <p:cNvSpPr>
            <a:spLocks noGrp="1"/>
          </p:cNvSpPr>
          <p:nvPr>
            <p:ph type="body" idx="1"/>
          </p:nvPr>
        </p:nvSpPr>
        <p:spPr>
          <a:xfrm>
            <a:off x="4896349" y="4708890"/>
            <a:ext cx="2121929" cy="434974"/>
          </a:xfrm>
        </p:spPr>
        <p:txBody>
          <a:bodyPr vert="horz" lIns="91440" tIns="45720" rIns="91440" bIns="45720" rtlCol="0" anchor="t">
            <a:normAutofit/>
          </a:bodyPr>
          <a:lstStyle/>
          <a:p>
            <a:pPr algn="l" rtl="0"/>
            <a:r>
              <a:rPr lang="fr-FR" b="1" dirty="0"/>
              <a:t>www.prixjuste.be</a:t>
            </a:r>
          </a:p>
        </p:txBody>
      </p:sp>
      <p:pic>
        <p:nvPicPr>
          <p:cNvPr id="6" name="Image 5">
            <a:extLst>
              <a:ext uri="{FF2B5EF4-FFF2-40B4-BE49-F238E27FC236}">
                <a16:creationId xmlns:a16="http://schemas.microsoft.com/office/drawing/2014/main" id="{AA5C7226-D0B1-4239-819E-D76B7A95A9F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15680" y="1772816"/>
            <a:ext cx="2093288" cy="2093288"/>
          </a:xfrm>
          <a:prstGeom prst="rect">
            <a:avLst/>
          </a:prstGeom>
        </p:spPr>
      </p:pic>
      <p:grpSp>
        <p:nvGrpSpPr>
          <p:cNvPr id="16" name="Groupe 15">
            <a:extLst>
              <a:ext uri="{FF2B5EF4-FFF2-40B4-BE49-F238E27FC236}">
                <a16:creationId xmlns:a16="http://schemas.microsoft.com/office/drawing/2014/main" id="{EE9F5AD6-9C1C-442A-9D44-E483C1659B86}"/>
              </a:ext>
            </a:extLst>
          </p:cNvPr>
          <p:cNvGrpSpPr/>
          <p:nvPr/>
        </p:nvGrpSpPr>
        <p:grpSpPr>
          <a:xfrm>
            <a:off x="5478844" y="5373216"/>
            <a:ext cx="956939" cy="266186"/>
            <a:chOff x="2679211" y="4797152"/>
            <a:chExt cx="956939" cy="266186"/>
          </a:xfrm>
        </p:grpSpPr>
        <p:pic>
          <p:nvPicPr>
            <p:cNvPr id="10" name="Image 9">
              <a:extLst>
                <a:ext uri="{FF2B5EF4-FFF2-40B4-BE49-F238E27FC236}">
                  <a16:creationId xmlns:a16="http://schemas.microsoft.com/office/drawing/2014/main" id="{F69F5244-7EC3-460F-9F02-BD8043ED649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79211" y="4797152"/>
              <a:ext cx="266186" cy="266186"/>
            </a:xfrm>
            <a:prstGeom prst="rect">
              <a:avLst/>
            </a:prstGeom>
          </p:spPr>
        </p:pic>
        <p:pic>
          <p:nvPicPr>
            <p:cNvPr id="12" name="Image 11">
              <a:extLst>
                <a:ext uri="{FF2B5EF4-FFF2-40B4-BE49-F238E27FC236}">
                  <a16:creationId xmlns:a16="http://schemas.microsoft.com/office/drawing/2014/main" id="{5741FB04-DD40-4B7F-BD7B-A073325B04D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024571" y="4797152"/>
              <a:ext cx="266156" cy="266156"/>
            </a:xfrm>
            <a:prstGeom prst="rect">
              <a:avLst/>
            </a:prstGeom>
          </p:spPr>
        </p:pic>
        <p:pic>
          <p:nvPicPr>
            <p:cNvPr id="14" name="Image 13">
              <a:extLst>
                <a:ext uri="{FF2B5EF4-FFF2-40B4-BE49-F238E27FC236}">
                  <a16:creationId xmlns:a16="http://schemas.microsoft.com/office/drawing/2014/main" id="{9DC8C9F6-9E9A-4117-9F46-9949D39307B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69994" y="4797152"/>
              <a:ext cx="266156" cy="266156"/>
            </a:xfrm>
            <a:prstGeom prst="rect">
              <a:avLst/>
            </a:prstGeom>
          </p:spPr>
        </p:pic>
      </p:grpSp>
      <p:sp>
        <p:nvSpPr>
          <p:cNvPr id="18" name="Rectangle 17">
            <a:extLst>
              <a:ext uri="{FF2B5EF4-FFF2-40B4-BE49-F238E27FC236}">
                <a16:creationId xmlns:a16="http://schemas.microsoft.com/office/drawing/2014/main" id="{6752E70E-F9D2-4D71-A11A-3DABB1790A4D}"/>
              </a:ext>
            </a:extLst>
          </p:cNvPr>
          <p:cNvSpPr/>
          <p:nvPr/>
        </p:nvSpPr>
        <p:spPr>
          <a:xfrm>
            <a:off x="4943872" y="2494254"/>
            <a:ext cx="7508574" cy="1138773"/>
          </a:xfrm>
          <a:prstGeom prst="rect">
            <a:avLst/>
          </a:prstGeom>
        </p:spPr>
        <p:txBody>
          <a:bodyPr wrap="square">
            <a:spAutoFit/>
          </a:bodyPr>
          <a:lstStyle/>
          <a:p>
            <a:pPr marL="1073150"/>
            <a:r>
              <a:rPr lang="fr-BE" sz="2800" b="1" dirty="0">
                <a:solidFill>
                  <a:srgbClr val="D29F13"/>
                </a:solidFill>
              </a:rPr>
              <a:t>Claire Fastré  </a:t>
            </a:r>
          </a:p>
          <a:p>
            <a:pPr marL="1073150"/>
            <a:r>
              <a:rPr lang="fr-BE" sz="2000" dirty="0"/>
              <a:t>claire.fastre@collegedesproducteurs.be</a:t>
            </a:r>
          </a:p>
          <a:p>
            <a:pPr marL="1073150"/>
            <a:r>
              <a:rPr lang="fr-BE" sz="2000" dirty="0"/>
              <a:t>0494/82 61 77</a:t>
            </a:r>
          </a:p>
        </p:txBody>
      </p:sp>
    </p:spTree>
    <p:extLst>
      <p:ext uri="{BB962C8B-B14F-4D97-AF65-F5344CB8AC3E}">
        <p14:creationId xmlns:p14="http://schemas.microsoft.com/office/powerpoint/2010/main" val="1415831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266081D-517B-5D43-A7B4-E67DDEDC0B31}"/>
              </a:ext>
            </a:extLst>
          </p:cNvPr>
          <p:cNvSpPr>
            <a:spLocks noGrp="1"/>
          </p:cNvSpPr>
          <p:nvPr>
            <p:ph type="title"/>
          </p:nvPr>
        </p:nvSpPr>
        <p:spPr/>
        <p:txBody>
          <a:bodyPr rtlCol="0">
            <a:noAutofit/>
          </a:bodyPr>
          <a:lstStyle/>
          <a:p>
            <a:pPr>
              <a:lnSpc>
                <a:spcPct val="90000"/>
              </a:lnSpc>
            </a:pPr>
            <a:r>
              <a:rPr lang="fr-FR" sz="3600" dirty="0"/>
              <a:t>Prix Juste Producteur </a:t>
            </a:r>
          </a:p>
        </p:txBody>
      </p:sp>
      <p:graphicFrame>
        <p:nvGraphicFramePr>
          <p:cNvPr id="16" name="Espace réservé du contenu 2">
            <a:extLst>
              <a:ext uri="{FF2B5EF4-FFF2-40B4-BE49-F238E27FC236}">
                <a16:creationId xmlns:a16="http://schemas.microsoft.com/office/drawing/2014/main" id="{92B7D2FB-6EFE-561F-354F-1B4CD071E20D}"/>
              </a:ext>
            </a:extLst>
          </p:cNvPr>
          <p:cNvGraphicFramePr>
            <a:graphicFrameLocks noGrp="1"/>
          </p:cNvGraphicFramePr>
          <p:nvPr>
            <p:ph idx="1"/>
            <p:extLst>
              <p:ext uri="{D42A27DB-BD31-4B8C-83A1-F6EECF244321}">
                <p14:modId xmlns:p14="http://schemas.microsoft.com/office/powerpoint/2010/main" val="3314557244"/>
              </p:ext>
            </p:extLst>
          </p:nvPr>
        </p:nvGraphicFramePr>
        <p:xfrm>
          <a:off x="851512" y="4005064"/>
          <a:ext cx="10554574" cy="27188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ectangle 5">
            <a:extLst>
              <a:ext uri="{FF2B5EF4-FFF2-40B4-BE49-F238E27FC236}">
                <a16:creationId xmlns:a16="http://schemas.microsoft.com/office/drawing/2014/main" id="{778254BB-6A09-44BD-B849-35D719E58FE3}"/>
              </a:ext>
            </a:extLst>
          </p:cNvPr>
          <p:cNvSpPr>
            <a:spLocks noChangeArrowheads="1"/>
          </p:cNvSpPr>
          <p:nvPr/>
        </p:nvSpPr>
        <p:spPr bwMode="auto">
          <a:xfrm>
            <a:off x="304800" y="3048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a:ln>
                <a:noFill/>
              </a:ln>
              <a:solidFill>
                <a:schemeClr val="tx1"/>
              </a:solidFill>
              <a:effectLst/>
              <a:latin typeface="Arial" panose="020B0604020202020204" pitchFamily="34" charset="0"/>
            </a:endParaRPr>
          </a:p>
        </p:txBody>
      </p:sp>
      <p:pic>
        <p:nvPicPr>
          <p:cNvPr id="5" name="Graphique 4">
            <a:extLst>
              <a:ext uri="{FF2B5EF4-FFF2-40B4-BE49-F238E27FC236}">
                <a16:creationId xmlns:a16="http://schemas.microsoft.com/office/drawing/2014/main" id="{B3E3A7F4-FB96-A221-EE27-8462C4B8BD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0000" y="2280766"/>
            <a:ext cx="5426668" cy="1773421"/>
          </a:xfrm>
          <a:prstGeom prst="rect">
            <a:avLst/>
          </a:prstGeom>
        </p:spPr>
      </p:pic>
    </p:spTree>
    <p:extLst>
      <p:ext uri="{BB962C8B-B14F-4D97-AF65-F5344CB8AC3E}">
        <p14:creationId xmlns:p14="http://schemas.microsoft.com/office/powerpoint/2010/main" val="1183444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85000"/>
            <a:lumOff val="15000"/>
          </a:schemeClr>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2ECD07F-BA27-4544-A075-1E3DB2F09C23}"/>
              </a:ext>
            </a:extLst>
          </p:cNvPr>
          <p:cNvSpPr>
            <a:spLocks noGrp="1"/>
          </p:cNvSpPr>
          <p:nvPr>
            <p:ph type="title"/>
          </p:nvPr>
        </p:nvSpPr>
        <p:spPr/>
        <p:txBody>
          <a:bodyPr vert="horz" lIns="91440" tIns="45720" rIns="91440" bIns="45720" rtlCol="0" anchor="b">
            <a:normAutofit/>
          </a:bodyPr>
          <a:lstStyle/>
          <a:p>
            <a:r>
              <a:rPr lang="en-US" dirty="0"/>
              <a:t>En 2024: 105 </a:t>
            </a:r>
            <a:r>
              <a:rPr lang="en-US" dirty="0" err="1"/>
              <a:t>filières</a:t>
            </a:r>
            <a:r>
              <a:rPr lang="en-US" dirty="0"/>
              <a:t> </a:t>
            </a:r>
            <a:r>
              <a:rPr lang="en-US" dirty="0" err="1"/>
              <a:t>labellisées</a:t>
            </a:r>
            <a:r>
              <a:rPr lang="en-US" dirty="0"/>
              <a:t> </a:t>
            </a:r>
          </a:p>
        </p:txBody>
      </p:sp>
      <p:sp>
        <p:nvSpPr>
          <p:cNvPr id="43" name="Espace réservé du contenu 42">
            <a:extLst>
              <a:ext uri="{FF2B5EF4-FFF2-40B4-BE49-F238E27FC236}">
                <a16:creationId xmlns:a16="http://schemas.microsoft.com/office/drawing/2014/main" id="{D1380A90-BE66-6323-19B7-F2F099A73F66}"/>
              </a:ext>
            </a:extLst>
          </p:cNvPr>
          <p:cNvSpPr>
            <a:spLocks noGrp="1"/>
          </p:cNvSpPr>
          <p:nvPr>
            <p:ph idx="1"/>
          </p:nvPr>
        </p:nvSpPr>
        <p:spPr>
          <a:xfrm>
            <a:off x="225471" y="2439359"/>
            <a:ext cx="4516779" cy="871847"/>
          </a:xfrm>
        </p:spPr>
        <p:txBody>
          <a:bodyPr/>
          <a:lstStyle/>
          <a:p>
            <a:pPr marL="0" indent="0">
              <a:buNone/>
            </a:pPr>
            <a:r>
              <a:rPr lang="fr-FR" dirty="0"/>
              <a:t>803 producteurs (dont 400 environ dans 15 groupements de producteurs)   </a:t>
            </a:r>
            <a:endParaRPr lang="fr-BE" dirty="0"/>
          </a:p>
        </p:txBody>
      </p:sp>
      <p:grpSp>
        <p:nvGrpSpPr>
          <p:cNvPr id="42" name="Groupe 41">
            <a:extLst>
              <a:ext uri="{FF2B5EF4-FFF2-40B4-BE49-F238E27FC236}">
                <a16:creationId xmlns:a16="http://schemas.microsoft.com/office/drawing/2014/main" id="{805526DC-93CD-5460-7150-0C34A184311D}"/>
              </a:ext>
            </a:extLst>
          </p:cNvPr>
          <p:cNvGrpSpPr/>
          <p:nvPr/>
        </p:nvGrpSpPr>
        <p:grpSpPr>
          <a:xfrm>
            <a:off x="3215680" y="2439359"/>
            <a:ext cx="4820658" cy="3364743"/>
            <a:chOff x="1632235" y="2070565"/>
            <a:chExt cx="6433135" cy="4490226"/>
          </a:xfrm>
        </p:grpSpPr>
        <p:pic>
          <p:nvPicPr>
            <p:cNvPr id="8" name="Graphique 7" descr="Fermier">
              <a:extLst>
                <a:ext uri="{FF2B5EF4-FFF2-40B4-BE49-F238E27FC236}">
                  <a16:creationId xmlns:a16="http://schemas.microsoft.com/office/drawing/2014/main" id="{04A4725A-28F4-498B-AB72-F322D42B49D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126632" y="2070565"/>
              <a:ext cx="914400" cy="914400"/>
            </a:xfrm>
            <a:prstGeom prst="rect">
              <a:avLst/>
            </a:prstGeom>
          </p:spPr>
        </p:pic>
        <p:pic>
          <p:nvPicPr>
            <p:cNvPr id="9" name="Graphique 8" descr="Moulin à vent">
              <a:extLst>
                <a:ext uri="{FF2B5EF4-FFF2-40B4-BE49-F238E27FC236}">
                  <a16:creationId xmlns:a16="http://schemas.microsoft.com/office/drawing/2014/main" id="{BA8B6A9A-1CBD-4F68-B9DF-C80774ABDE2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38800" y="3113434"/>
              <a:ext cx="914400" cy="914400"/>
            </a:xfrm>
            <a:prstGeom prst="rect">
              <a:avLst/>
            </a:prstGeom>
          </p:spPr>
        </p:pic>
        <p:cxnSp>
          <p:nvCxnSpPr>
            <p:cNvPr id="12" name="Connecteur droit avec flèche 11">
              <a:extLst>
                <a:ext uri="{FF2B5EF4-FFF2-40B4-BE49-F238E27FC236}">
                  <a16:creationId xmlns:a16="http://schemas.microsoft.com/office/drawing/2014/main" id="{D27EEFCB-AC75-40C2-BDB2-1C38DD5C81CC}"/>
                </a:ext>
              </a:extLst>
            </p:cNvPr>
            <p:cNvCxnSpPr>
              <a:cxnSpLocks/>
            </p:cNvCxnSpPr>
            <p:nvPr/>
          </p:nvCxnSpPr>
          <p:spPr>
            <a:xfrm>
              <a:off x="4583832" y="3024743"/>
              <a:ext cx="0" cy="24204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 name="Graphique 4" descr="Store">
              <a:extLst>
                <a:ext uri="{FF2B5EF4-FFF2-40B4-BE49-F238E27FC236}">
                  <a16:creationId xmlns:a16="http://schemas.microsoft.com/office/drawing/2014/main" id="{1940745C-1933-8868-A97B-6A2BCEF2D51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32235" y="4392124"/>
              <a:ext cx="914400" cy="914400"/>
            </a:xfrm>
            <a:prstGeom prst="rect">
              <a:avLst/>
            </a:prstGeom>
          </p:spPr>
        </p:pic>
        <p:pic>
          <p:nvPicPr>
            <p:cNvPr id="6" name="Graphique 5" descr="Store">
              <a:extLst>
                <a:ext uri="{FF2B5EF4-FFF2-40B4-BE49-F238E27FC236}">
                  <a16:creationId xmlns:a16="http://schemas.microsoft.com/office/drawing/2014/main" id="{2D6A97D5-1822-387F-0014-A8388E196D2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50970" y="4315678"/>
              <a:ext cx="914400" cy="914400"/>
            </a:xfrm>
            <a:prstGeom prst="rect">
              <a:avLst/>
            </a:prstGeom>
          </p:spPr>
        </p:pic>
        <p:pic>
          <p:nvPicPr>
            <p:cNvPr id="16" name="Graphique 15" descr="Personne en train de manger">
              <a:extLst>
                <a:ext uri="{FF2B5EF4-FFF2-40B4-BE49-F238E27FC236}">
                  <a16:creationId xmlns:a16="http://schemas.microsoft.com/office/drawing/2014/main" id="{93E24639-E724-4154-BFEB-FFAC7632543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26632" y="5646391"/>
              <a:ext cx="914400" cy="914400"/>
            </a:xfrm>
            <a:prstGeom prst="rect">
              <a:avLst/>
            </a:prstGeom>
          </p:spPr>
        </p:pic>
        <p:cxnSp>
          <p:nvCxnSpPr>
            <p:cNvPr id="19" name="Connecteur droit avec flèche 18">
              <a:extLst>
                <a:ext uri="{FF2B5EF4-FFF2-40B4-BE49-F238E27FC236}">
                  <a16:creationId xmlns:a16="http://schemas.microsoft.com/office/drawing/2014/main" id="{E7A05B08-57EB-37AC-E0EC-3C48993465DF}"/>
                </a:ext>
              </a:extLst>
            </p:cNvPr>
            <p:cNvCxnSpPr>
              <a:cxnSpLocks/>
            </p:cNvCxnSpPr>
            <p:nvPr/>
          </p:nvCxnSpPr>
          <p:spPr>
            <a:xfrm flipH="1">
              <a:off x="2299991" y="3084805"/>
              <a:ext cx="1898549" cy="12134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Connecteur droit avec flèche 22">
              <a:extLst>
                <a:ext uri="{FF2B5EF4-FFF2-40B4-BE49-F238E27FC236}">
                  <a16:creationId xmlns:a16="http://schemas.microsoft.com/office/drawing/2014/main" id="{EA704103-6CEF-39B3-2C4D-A875004E06B3}"/>
                </a:ext>
              </a:extLst>
            </p:cNvPr>
            <p:cNvCxnSpPr>
              <a:cxnSpLocks/>
            </p:cNvCxnSpPr>
            <p:nvPr/>
          </p:nvCxnSpPr>
          <p:spPr>
            <a:xfrm>
              <a:off x="4826036" y="2984965"/>
              <a:ext cx="812764" cy="4440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a:extLst>
                <a:ext uri="{FF2B5EF4-FFF2-40B4-BE49-F238E27FC236}">
                  <a16:creationId xmlns:a16="http://schemas.microsoft.com/office/drawing/2014/main" id="{168DF324-F7D9-2513-CF3D-CCCB421BEB72}"/>
                </a:ext>
              </a:extLst>
            </p:cNvPr>
            <p:cNvCxnSpPr>
              <a:cxnSpLocks/>
            </p:cNvCxnSpPr>
            <p:nvPr/>
          </p:nvCxnSpPr>
          <p:spPr>
            <a:xfrm>
              <a:off x="6553200" y="3948089"/>
              <a:ext cx="812764" cy="4440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a:extLst>
                <a:ext uri="{FF2B5EF4-FFF2-40B4-BE49-F238E27FC236}">
                  <a16:creationId xmlns:a16="http://schemas.microsoft.com/office/drawing/2014/main" id="{588A25E1-878D-221D-058C-D18523769838}"/>
                </a:ext>
              </a:extLst>
            </p:cNvPr>
            <p:cNvCxnSpPr>
              <a:cxnSpLocks/>
            </p:cNvCxnSpPr>
            <p:nvPr/>
          </p:nvCxnSpPr>
          <p:spPr>
            <a:xfrm flipH="1">
              <a:off x="5041032" y="5306524"/>
              <a:ext cx="2324932" cy="9307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Connecteur droit avec flèche 36">
              <a:extLst>
                <a:ext uri="{FF2B5EF4-FFF2-40B4-BE49-F238E27FC236}">
                  <a16:creationId xmlns:a16="http://schemas.microsoft.com/office/drawing/2014/main" id="{B74B1D11-72F1-C923-B0DF-38393E53756D}"/>
                </a:ext>
              </a:extLst>
            </p:cNvPr>
            <p:cNvCxnSpPr>
              <a:cxnSpLocks/>
            </p:cNvCxnSpPr>
            <p:nvPr/>
          </p:nvCxnSpPr>
          <p:spPr>
            <a:xfrm>
              <a:off x="2694928" y="5418099"/>
              <a:ext cx="1168824" cy="59390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44" name="Espace réservé du contenu 42">
            <a:extLst>
              <a:ext uri="{FF2B5EF4-FFF2-40B4-BE49-F238E27FC236}">
                <a16:creationId xmlns:a16="http://schemas.microsoft.com/office/drawing/2014/main" id="{E22F339E-2E75-C857-FCDA-DC240693B635}"/>
              </a:ext>
            </a:extLst>
          </p:cNvPr>
          <p:cNvSpPr txBox="1">
            <a:spLocks/>
          </p:cNvSpPr>
          <p:nvPr/>
        </p:nvSpPr>
        <p:spPr>
          <a:xfrm>
            <a:off x="2639616" y="5813269"/>
            <a:ext cx="6282461" cy="871847"/>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lgn="ctr">
              <a:buFont typeface="Wingdings 2" charset="2"/>
              <a:buNone/>
            </a:pPr>
            <a:r>
              <a:rPr lang="fr-FR" dirty="0"/>
              <a:t>Chiffre d'affaires de 17 millions d’€  </a:t>
            </a:r>
          </a:p>
          <a:p>
            <a:pPr marL="0" indent="0" algn="ctr">
              <a:buFont typeface="Wingdings 2" charset="2"/>
              <a:buNone/>
            </a:pPr>
            <a:r>
              <a:rPr lang="fr-FR" dirty="0"/>
              <a:t>Plus de 400 produits issus de toutes les filières agricoles</a:t>
            </a:r>
            <a:endParaRPr lang="fr-BE" dirty="0"/>
          </a:p>
        </p:txBody>
      </p:sp>
      <p:sp>
        <p:nvSpPr>
          <p:cNvPr id="45" name="Espace réservé du contenu 42">
            <a:extLst>
              <a:ext uri="{FF2B5EF4-FFF2-40B4-BE49-F238E27FC236}">
                <a16:creationId xmlns:a16="http://schemas.microsoft.com/office/drawing/2014/main" id="{399D52D5-5D27-A102-5260-490C842DF095}"/>
              </a:ext>
            </a:extLst>
          </p:cNvPr>
          <p:cNvSpPr txBox="1">
            <a:spLocks/>
          </p:cNvSpPr>
          <p:nvPr/>
        </p:nvSpPr>
        <p:spPr>
          <a:xfrm>
            <a:off x="7089492" y="2945788"/>
            <a:ext cx="4877037" cy="871847"/>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Font typeface="Wingdings 2" charset="2"/>
              <a:buNone/>
            </a:pPr>
            <a:r>
              <a:rPr lang="fr-FR" dirty="0"/>
              <a:t>35 transformateurs et acteurs intermédiaires </a:t>
            </a:r>
            <a:endParaRPr lang="fr-BE" dirty="0"/>
          </a:p>
        </p:txBody>
      </p:sp>
      <p:sp>
        <p:nvSpPr>
          <p:cNvPr id="46" name="Espace réservé du contenu 42">
            <a:extLst>
              <a:ext uri="{FF2B5EF4-FFF2-40B4-BE49-F238E27FC236}">
                <a16:creationId xmlns:a16="http://schemas.microsoft.com/office/drawing/2014/main" id="{9C78864B-1D5C-D34B-7672-393C39AEBB9F}"/>
              </a:ext>
            </a:extLst>
          </p:cNvPr>
          <p:cNvSpPr txBox="1">
            <a:spLocks/>
          </p:cNvSpPr>
          <p:nvPr/>
        </p:nvSpPr>
        <p:spPr>
          <a:xfrm>
            <a:off x="8112224" y="4175143"/>
            <a:ext cx="4680521" cy="871847"/>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Font typeface="Wingdings 2" charset="2"/>
              <a:buNone/>
            </a:pPr>
            <a:r>
              <a:rPr lang="fr-FR" dirty="0"/>
              <a:t>Produits vendus en direct, via des coopératives ou en GMS </a:t>
            </a:r>
            <a:endParaRPr lang="fr-BE" dirty="0"/>
          </a:p>
        </p:txBody>
      </p:sp>
    </p:spTree>
    <p:extLst>
      <p:ext uri="{BB962C8B-B14F-4D97-AF65-F5344CB8AC3E}">
        <p14:creationId xmlns:p14="http://schemas.microsoft.com/office/powerpoint/2010/main" val="3953075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7" name="Freeform 6">
            <a:extLst>
              <a:ext uri="{FF2B5EF4-FFF2-40B4-BE49-F238E27FC236}">
                <a16:creationId xmlns:a16="http://schemas.microsoft.com/office/drawing/2014/main" id="{11114F18-D12D-43C6-895F-5BA92C290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fr-BE"/>
          </a:p>
        </p:txBody>
      </p:sp>
      <p:grpSp>
        <p:nvGrpSpPr>
          <p:cNvPr id="38" name="Group 32">
            <a:extLst>
              <a:ext uri="{FF2B5EF4-FFF2-40B4-BE49-F238E27FC236}">
                <a16:creationId xmlns:a16="http://schemas.microsoft.com/office/drawing/2014/main" id="{DE2DD4A6-DC96-421E-9E1C-7CD0D26814F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bwMode="white">
          <a:xfrm>
            <a:off x="0" y="4525094"/>
            <a:ext cx="12203151" cy="2344057"/>
            <a:chOff x="0" y="4525094"/>
            <a:chExt cx="12203151" cy="2344057"/>
          </a:xfrm>
        </p:grpSpPr>
        <p:sp>
          <p:nvSpPr>
            <p:cNvPr id="34" name="Freeform 9">
              <a:extLst>
                <a:ext uri="{FF2B5EF4-FFF2-40B4-BE49-F238E27FC236}">
                  <a16:creationId xmlns:a16="http://schemas.microsoft.com/office/drawing/2014/main" id="{5E6BB74D-E85C-4CCB-90CE-0246006405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0" y="4525094"/>
              <a:ext cx="12192000" cy="2332906"/>
            </a:xfrm>
            <a:custGeom>
              <a:avLst/>
              <a:gdLst>
                <a:gd name="connsiteX0" fmla="*/ 0 w 12192000"/>
                <a:gd name="connsiteY0" fmla="*/ 0 h 2332906"/>
                <a:gd name="connsiteX1" fmla="*/ 1996017 w 12192000"/>
                <a:gd name="connsiteY1" fmla="*/ 0 h 2332906"/>
                <a:gd name="connsiteX2" fmla="*/ 2377017 w 12192000"/>
                <a:gd name="connsiteY2" fmla="*/ 263783 h 2332906"/>
                <a:gd name="connsiteX3" fmla="*/ 2385484 w 12192000"/>
                <a:gd name="connsiteY3" fmla="*/ 266713 h 2332906"/>
                <a:gd name="connsiteX4" fmla="*/ 2398184 w 12192000"/>
                <a:gd name="connsiteY4" fmla="*/ 271110 h 2332906"/>
                <a:gd name="connsiteX5" fmla="*/ 2410883 w 12192000"/>
                <a:gd name="connsiteY5" fmla="*/ 275506 h 2332906"/>
                <a:gd name="connsiteX6" fmla="*/ 2421467 w 12192000"/>
                <a:gd name="connsiteY6" fmla="*/ 275506 h 2332906"/>
                <a:gd name="connsiteX7" fmla="*/ 2434167 w 12192000"/>
                <a:gd name="connsiteY7" fmla="*/ 275506 h 2332906"/>
                <a:gd name="connsiteX8" fmla="*/ 2444750 w 12192000"/>
                <a:gd name="connsiteY8" fmla="*/ 271110 h 2332906"/>
                <a:gd name="connsiteX9" fmla="*/ 2457450 w 12192000"/>
                <a:gd name="connsiteY9" fmla="*/ 266713 h 2332906"/>
                <a:gd name="connsiteX10" fmla="*/ 2465917 w 12192000"/>
                <a:gd name="connsiteY10" fmla="*/ 263783 h 2332906"/>
                <a:gd name="connsiteX11" fmla="*/ 2846917 w 12192000"/>
                <a:gd name="connsiteY11" fmla="*/ 0 h 2332906"/>
                <a:gd name="connsiteX12" fmla="*/ 12192000 w 12192000"/>
                <a:gd name="connsiteY12" fmla="*/ 0 h 2332906"/>
                <a:gd name="connsiteX13" fmla="*/ 12192000 w 12192000"/>
                <a:gd name="connsiteY13" fmla="*/ 2332906 h 2332906"/>
                <a:gd name="connsiteX14" fmla="*/ 0 w 12192000"/>
                <a:gd name="connsiteY14" fmla="*/ 2332906 h 2332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2192000" h="2332906">
                  <a:moveTo>
                    <a:pt x="0" y="0"/>
                  </a:moveTo>
                  <a:lnTo>
                    <a:pt x="1996017" y="0"/>
                  </a:lnTo>
                  <a:lnTo>
                    <a:pt x="2377017" y="263783"/>
                  </a:lnTo>
                  <a:lnTo>
                    <a:pt x="2385484" y="266713"/>
                  </a:lnTo>
                  <a:lnTo>
                    <a:pt x="2398184" y="271110"/>
                  </a:lnTo>
                  <a:lnTo>
                    <a:pt x="2410883" y="275506"/>
                  </a:lnTo>
                  <a:lnTo>
                    <a:pt x="2421467" y="275506"/>
                  </a:lnTo>
                  <a:lnTo>
                    <a:pt x="2434167" y="275506"/>
                  </a:lnTo>
                  <a:lnTo>
                    <a:pt x="2444750" y="271110"/>
                  </a:lnTo>
                  <a:lnTo>
                    <a:pt x="2457450" y="266713"/>
                  </a:lnTo>
                  <a:lnTo>
                    <a:pt x="2465917" y="263783"/>
                  </a:lnTo>
                  <a:lnTo>
                    <a:pt x="2846917" y="0"/>
                  </a:lnTo>
                  <a:lnTo>
                    <a:pt x="12192000" y="0"/>
                  </a:lnTo>
                  <a:lnTo>
                    <a:pt x="12192000" y="2332906"/>
                  </a:lnTo>
                  <a:lnTo>
                    <a:pt x="0" y="2332906"/>
                  </a:lnTo>
                  <a:close/>
                </a:path>
              </a:pathLst>
            </a:custGeom>
            <a:solidFill>
              <a:schemeClr val="bg1">
                <a:lumMod val="85000"/>
                <a:lumOff val="1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Isosceles Triangle 34">
              <a:extLst>
                <a:ext uri="{FF2B5EF4-FFF2-40B4-BE49-F238E27FC236}">
                  <a16:creationId xmlns:a16="http://schemas.microsoft.com/office/drawing/2014/main" id="{52808592-600C-4349-9F27-EC36C0BA4C3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flipH="1">
              <a:off x="3820" y="4536245"/>
              <a:ext cx="5660999"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B5E00D3B-1E29-4E11-BCD3-8E3A56F4BE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white">
            <a:xfrm>
              <a:off x="4813714" y="4536245"/>
              <a:ext cx="7389437" cy="2332906"/>
            </a:xfrm>
            <a:prstGeom prst="triangle">
              <a:avLst>
                <a:gd name="adj" fmla="val 100000"/>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re 1">
            <a:extLst>
              <a:ext uri="{FF2B5EF4-FFF2-40B4-BE49-F238E27FC236}">
                <a16:creationId xmlns:a16="http://schemas.microsoft.com/office/drawing/2014/main" id="{264089CE-79FE-EBA5-8441-AC3284BB96D1}"/>
              </a:ext>
            </a:extLst>
          </p:cNvPr>
          <p:cNvSpPr>
            <a:spLocks noGrp="1"/>
          </p:cNvSpPr>
          <p:nvPr>
            <p:ph type="title"/>
          </p:nvPr>
        </p:nvSpPr>
        <p:spPr>
          <a:xfrm>
            <a:off x="810001" y="4817533"/>
            <a:ext cx="10572000" cy="779529"/>
          </a:xfrm>
        </p:spPr>
        <p:txBody>
          <a:bodyPr vert="horz" lIns="91440" tIns="45720" rIns="91440" bIns="45720" rtlCol="0" anchor="b">
            <a:normAutofit/>
          </a:bodyPr>
          <a:lstStyle/>
          <a:p>
            <a:r>
              <a:rPr lang="en-US"/>
              <a:t>Ce que  certifie le label Prix Juste </a:t>
            </a:r>
            <a:endParaRPr lang="en-US" dirty="0"/>
          </a:p>
        </p:txBody>
      </p:sp>
      <p:pic>
        <p:nvPicPr>
          <p:cNvPr id="6" name="Espace réservé du contenu 5" descr="Aide avec un remplissage uni">
            <a:extLst>
              <a:ext uri="{FF2B5EF4-FFF2-40B4-BE49-F238E27FC236}">
                <a16:creationId xmlns:a16="http://schemas.microsoft.com/office/drawing/2014/main" id="{A675E903-6FC2-7EA3-A05A-595FB8FEBEDA}"/>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1522274" y="640080"/>
            <a:ext cx="3602736" cy="3602736"/>
          </a:xfrm>
          <a:prstGeom prst="roundRect">
            <a:avLst>
              <a:gd name="adj" fmla="val 3876"/>
            </a:avLst>
          </a:prstGeom>
          <a:ln>
            <a:solidFill>
              <a:schemeClr val="accent1"/>
            </a:solidFill>
          </a:ln>
          <a:effectLst/>
        </p:spPr>
      </p:pic>
      <p:pic>
        <p:nvPicPr>
          <p:cNvPr id="5" name="Image 4" descr="Une image contenant texte, Police, logo, graphisme&#10;&#10;Description générée automatiquement">
            <a:extLst>
              <a:ext uri="{FF2B5EF4-FFF2-40B4-BE49-F238E27FC236}">
                <a16:creationId xmlns:a16="http://schemas.microsoft.com/office/drawing/2014/main" id="{FC797639-3F2B-3B6B-5F64-740291365FE1}"/>
              </a:ext>
            </a:extLst>
          </p:cNvPr>
          <p:cNvPicPr>
            <a:picLocks noChangeAspect="1"/>
          </p:cNvPicPr>
          <p:nvPr/>
        </p:nvPicPr>
        <p:blipFill rotWithShape="1">
          <a:blip r:embed="rId5"/>
          <a:srcRect l="1273" t="4546" r="-11991" b="1169"/>
          <a:stretch/>
        </p:blipFill>
        <p:spPr>
          <a:xfrm>
            <a:off x="6408000" y="1296000"/>
            <a:ext cx="5580000" cy="2376000"/>
          </a:xfrm>
          <a:prstGeom prst="roundRect">
            <a:avLst>
              <a:gd name="adj" fmla="val 3876"/>
            </a:avLst>
          </a:prstGeom>
          <a:ln>
            <a:solidFill>
              <a:schemeClr val="accent1"/>
            </a:solidFill>
          </a:ln>
          <a:effectLst/>
        </p:spPr>
      </p:pic>
      <p:sp>
        <p:nvSpPr>
          <p:cNvPr id="4" name="Espace réservé du numéro de diapositive 3">
            <a:extLst>
              <a:ext uri="{FF2B5EF4-FFF2-40B4-BE49-F238E27FC236}">
                <a16:creationId xmlns:a16="http://schemas.microsoft.com/office/drawing/2014/main" id="{996FBC75-A2BF-8132-5ACF-F20AF6445645}"/>
              </a:ext>
            </a:extLst>
          </p:cNvPr>
          <p:cNvSpPr>
            <a:spLocks noGrp="1"/>
          </p:cNvSpPr>
          <p:nvPr>
            <p:ph type="sldNum" sz="quarter" idx="12"/>
          </p:nvPr>
        </p:nvSpPr>
        <p:spPr>
          <a:xfrm>
            <a:off x="10678331" y="5915888"/>
            <a:ext cx="1062155" cy="490599"/>
          </a:xfrm>
        </p:spPr>
        <p:txBody>
          <a:bodyPr vert="horz" lIns="91440" tIns="45720" rIns="91440" bIns="10800" rtlCol="0" anchor="b">
            <a:normAutofit/>
          </a:bodyPr>
          <a:lstStyle/>
          <a:p>
            <a:pPr defTabSz="914400">
              <a:spcAft>
                <a:spcPts val="600"/>
              </a:spcAft>
            </a:pPr>
            <a:fld id="{D57F1E4F-1CFF-5643-939E-217C01CDF565}" type="slidenum">
              <a:rPr lang="en-US" noProof="0" smtClean="0"/>
              <a:pPr defTabSz="914400">
                <a:spcAft>
                  <a:spcPts val="600"/>
                </a:spcAft>
              </a:pPr>
              <a:t>4</a:t>
            </a:fld>
            <a:endParaRPr lang="en-US" noProof="0"/>
          </a:p>
        </p:txBody>
      </p:sp>
    </p:spTree>
    <p:extLst>
      <p:ext uri="{BB962C8B-B14F-4D97-AF65-F5344CB8AC3E}">
        <p14:creationId xmlns:p14="http://schemas.microsoft.com/office/powerpoint/2010/main" val="7169220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119FB9E4-EA0E-B599-D32C-457208C31CC9}"/>
              </a:ext>
            </a:extLst>
          </p:cNvPr>
          <p:cNvSpPr>
            <a:spLocks noGrp="1"/>
          </p:cNvSpPr>
          <p:nvPr>
            <p:ph type="sldNum" sz="quarter" idx="12"/>
          </p:nvPr>
        </p:nvSpPr>
        <p:spPr/>
        <p:txBody>
          <a:bodyPr vert="horz" lIns="91440" tIns="45720" rIns="91440" bIns="10800" rtlCol="0" anchor="b">
            <a:normAutofit/>
          </a:bodyPr>
          <a:lstStyle/>
          <a:p>
            <a:pPr>
              <a:spcAft>
                <a:spcPts val="600"/>
              </a:spcAft>
            </a:pPr>
            <a:fld id="{D57F1E4F-1CFF-5643-939E-217C01CDF565}" type="slidenum">
              <a:rPr lang="en-US" noProof="0" dirty="0"/>
              <a:pPr>
                <a:spcAft>
                  <a:spcPts val="600"/>
                </a:spcAft>
              </a:pPr>
              <a:t>5</a:t>
            </a:fld>
            <a:endParaRPr lang="en-US" noProof="0"/>
          </a:p>
        </p:txBody>
      </p:sp>
      <p:graphicFrame>
        <p:nvGraphicFramePr>
          <p:cNvPr id="3" name="Espace réservé du contenu 4">
            <a:extLst>
              <a:ext uri="{FF2B5EF4-FFF2-40B4-BE49-F238E27FC236}">
                <a16:creationId xmlns:a16="http://schemas.microsoft.com/office/drawing/2014/main" id="{357A2E00-ACE2-8EA9-5092-4E661DE2F5F5}"/>
              </a:ext>
            </a:extLst>
          </p:cNvPr>
          <p:cNvGraphicFramePr>
            <a:graphicFrameLocks noGrp="1"/>
          </p:cNvGraphicFramePr>
          <p:nvPr>
            <p:ph idx="4294967295"/>
            <p:extLst>
              <p:ext uri="{D42A27DB-BD31-4B8C-83A1-F6EECF244321}">
                <p14:modId xmlns:p14="http://schemas.microsoft.com/office/powerpoint/2010/main" val="585517372"/>
              </p:ext>
            </p:extLst>
          </p:nvPr>
        </p:nvGraphicFramePr>
        <p:xfrm>
          <a:off x="47328" y="58344"/>
          <a:ext cx="12144672" cy="6745990"/>
        </p:xfrm>
        <a:graphic>
          <a:graphicData uri="http://schemas.openxmlformats.org/drawingml/2006/table">
            <a:tbl>
              <a:tblPr firstCol="1" bandRow="1">
                <a:tableStyleId>{5C22544A-7EE6-4342-B048-85BDC9FD1C3A}</a:tableStyleId>
              </a:tblPr>
              <a:tblGrid>
                <a:gridCol w="360040">
                  <a:extLst>
                    <a:ext uri="{9D8B030D-6E8A-4147-A177-3AD203B41FA5}">
                      <a16:colId xmlns:a16="http://schemas.microsoft.com/office/drawing/2014/main" val="352259742"/>
                    </a:ext>
                  </a:extLst>
                </a:gridCol>
                <a:gridCol w="5688632">
                  <a:extLst>
                    <a:ext uri="{9D8B030D-6E8A-4147-A177-3AD203B41FA5}">
                      <a16:colId xmlns:a16="http://schemas.microsoft.com/office/drawing/2014/main" val="3996520277"/>
                    </a:ext>
                  </a:extLst>
                </a:gridCol>
                <a:gridCol w="6096000">
                  <a:extLst>
                    <a:ext uri="{9D8B030D-6E8A-4147-A177-3AD203B41FA5}">
                      <a16:colId xmlns:a16="http://schemas.microsoft.com/office/drawing/2014/main" val="617460339"/>
                    </a:ext>
                  </a:extLst>
                </a:gridCol>
              </a:tblGrid>
              <a:tr h="405045">
                <a:tc>
                  <a:txBody>
                    <a:bodyPr/>
                    <a:lstStyle/>
                    <a:p>
                      <a:pPr algn="just"/>
                      <a:r>
                        <a:rPr lang="fr-FR" sz="1400" b="0" cap="all" spc="60" dirty="0">
                          <a:solidFill>
                            <a:schemeClr val="tx2"/>
                          </a:solidFill>
                          <a:effectLst/>
                        </a:rPr>
                        <a:t>1</a:t>
                      </a:r>
                      <a:endParaRPr lang="fr-BE" sz="1400" b="0" cap="all" spc="6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b"/>
                </a:tc>
                <a:tc>
                  <a:txBody>
                    <a:bodyPr/>
                    <a:lstStyle/>
                    <a:p>
                      <a:pPr algn="just"/>
                      <a:r>
                        <a:rPr lang="fr-BE" sz="1400" b="0" cap="all" spc="60" dirty="0">
                          <a:solidFill>
                            <a:schemeClr val="tx2"/>
                          </a:solidFill>
                          <a:effectLst/>
                        </a:rPr>
                        <a:t> </a:t>
                      </a:r>
                      <a:r>
                        <a:rPr lang="fr-BE" sz="1400" b="0" cap="none" spc="60" dirty="0">
                          <a:solidFill>
                            <a:schemeClr val="tx2"/>
                          </a:solidFill>
                          <a:effectLst/>
                        </a:rPr>
                        <a:t>Identification du produit</a:t>
                      </a:r>
                      <a:endParaRPr lang="fr-BE" sz="1400" b="0" cap="all" spc="6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b"/>
                </a:tc>
                <a:tc>
                  <a:txBody>
                    <a:bodyPr/>
                    <a:lstStyle/>
                    <a:p>
                      <a:pPr algn="just"/>
                      <a:r>
                        <a:rPr lang="nl-NL" sz="1400" b="0" cap="none" spc="60" dirty="0">
                          <a:solidFill>
                            <a:schemeClr val="tx2"/>
                          </a:solidFill>
                          <a:effectLst/>
                        </a:rPr>
                        <a:t>Identificatie van het product </a:t>
                      </a:r>
                      <a:endParaRPr lang="fr-BE" sz="1400" b="0" cap="none" spc="6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120707" marR="72424" marT="72424" marB="72424" anchor="b"/>
                </a:tc>
                <a:extLst>
                  <a:ext uri="{0D108BD9-81ED-4DB2-BD59-A6C34878D82A}">
                    <a16:rowId xmlns:a16="http://schemas.microsoft.com/office/drawing/2014/main" val="3478288516"/>
                  </a:ext>
                </a:extLst>
              </a:tr>
              <a:tr h="405045">
                <a:tc>
                  <a:txBody>
                    <a:bodyPr/>
                    <a:lstStyle/>
                    <a:p>
                      <a:pPr algn="just"/>
                      <a:r>
                        <a:rPr lang="fr-FR" sz="1400" b="0" cap="none" spc="0" dirty="0">
                          <a:solidFill>
                            <a:schemeClr val="tx2"/>
                          </a:solidFill>
                          <a:effectLst/>
                        </a:rPr>
                        <a:t>2</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fr-BE" sz="1400" b="0" cap="none" spc="0" dirty="0">
                          <a:solidFill>
                            <a:schemeClr val="tx2"/>
                          </a:solidFill>
                          <a:effectLst/>
                        </a:rPr>
                        <a:t> Description des opérateurs</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nl-NL" sz="1400" b="0" cap="none" spc="60" dirty="0">
                          <a:solidFill>
                            <a:schemeClr val="tx2"/>
                          </a:solidFill>
                          <a:effectLst/>
                        </a:rPr>
                        <a:t>Beschrijving van de marktdeelnemers</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120707" marR="72424" marT="72424" marB="72424" anchor="ctr"/>
                </a:tc>
                <a:extLst>
                  <a:ext uri="{0D108BD9-81ED-4DB2-BD59-A6C34878D82A}">
                    <a16:rowId xmlns:a16="http://schemas.microsoft.com/office/drawing/2014/main" val="2535327091"/>
                  </a:ext>
                </a:extLst>
              </a:tr>
              <a:tr h="405045">
                <a:tc>
                  <a:txBody>
                    <a:bodyPr/>
                    <a:lstStyle/>
                    <a:p>
                      <a:pPr algn="just"/>
                      <a:r>
                        <a:rPr lang="fr-FR" sz="1400" b="0" cap="none" spc="0" dirty="0">
                          <a:solidFill>
                            <a:schemeClr val="tx2"/>
                          </a:solidFill>
                          <a:effectLst/>
                        </a:rPr>
                        <a:t>3</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fr-BE" sz="1400" b="0" cap="none" spc="0" dirty="0">
                          <a:solidFill>
                            <a:schemeClr val="tx2"/>
                          </a:solidFill>
                          <a:effectLst/>
                        </a:rPr>
                        <a:t>Existence, propriété et gestion de la marque</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nl-NL" sz="1400" b="0" cap="none" spc="0" dirty="0">
                          <a:solidFill>
                            <a:schemeClr val="tx2"/>
                          </a:solidFill>
                          <a:effectLst/>
                        </a:rPr>
                        <a:t>Bestaan, eigendom en beheer van het handelsmerk</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120707" marR="72424" marT="72424" marB="72424" anchor="ctr"/>
                </a:tc>
                <a:extLst>
                  <a:ext uri="{0D108BD9-81ED-4DB2-BD59-A6C34878D82A}">
                    <a16:rowId xmlns:a16="http://schemas.microsoft.com/office/drawing/2014/main" val="749187418"/>
                  </a:ext>
                </a:extLst>
              </a:tr>
              <a:tr h="405045">
                <a:tc>
                  <a:txBody>
                    <a:bodyPr/>
                    <a:lstStyle/>
                    <a:p>
                      <a:pPr algn="just"/>
                      <a:r>
                        <a:rPr lang="fr-FR" sz="1400" b="0" cap="none" spc="0" dirty="0">
                          <a:solidFill>
                            <a:schemeClr val="tx2"/>
                          </a:solidFill>
                          <a:effectLst/>
                        </a:rPr>
                        <a:t>4</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fr-BE" sz="1400" b="0" cap="none" spc="0" dirty="0">
                          <a:solidFill>
                            <a:schemeClr val="tx2"/>
                          </a:solidFill>
                          <a:effectLst/>
                        </a:rPr>
                        <a:t>Identification du groupe de producteurs</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nl-NL" sz="1400" b="0" cap="none" spc="0" dirty="0">
                          <a:solidFill>
                            <a:schemeClr val="tx2"/>
                          </a:solidFill>
                          <a:effectLst/>
                        </a:rPr>
                        <a:t> Identificatie van de producentengroepering</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120707" marR="72424" marT="72424" marB="72424" anchor="ctr"/>
                </a:tc>
                <a:extLst>
                  <a:ext uri="{0D108BD9-81ED-4DB2-BD59-A6C34878D82A}">
                    <a16:rowId xmlns:a16="http://schemas.microsoft.com/office/drawing/2014/main" val="2479118425"/>
                  </a:ext>
                </a:extLst>
              </a:tr>
              <a:tr h="405045">
                <a:tc>
                  <a:txBody>
                    <a:bodyPr/>
                    <a:lstStyle/>
                    <a:p>
                      <a:pPr algn="just"/>
                      <a:r>
                        <a:rPr lang="fr-FR" sz="1400" b="0" cap="none" spc="0" dirty="0">
                          <a:solidFill>
                            <a:schemeClr val="tx2"/>
                          </a:solidFill>
                          <a:effectLst/>
                        </a:rPr>
                        <a:t>5</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fr-BE" sz="1400" b="0" cap="none" spc="0" dirty="0">
                          <a:solidFill>
                            <a:schemeClr val="tx2"/>
                          </a:solidFill>
                          <a:effectLst/>
                        </a:rPr>
                        <a:t>Gouvernance démocratique du groupe de producteurs</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nl-NL" sz="1400" b="0" cap="none" spc="0" dirty="0">
                          <a:solidFill>
                            <a:schemeClr val="tx2"/>
                          </a:solidFill>
                          <a:effectLst/>
                        </a:rPr>
                        <a:t>Democratisch bestuur van de producentengroepering</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120707" marR="72424" marT="72424" marB="72424" anchor="ctr"/>
                </a:tc>
                <a:extLst>
                  <a:ext uri="{0D108BD9-81ED-4DB2-BD59-A6C34878D82A}">
                    <a16:rowId xmlns:a16="http://schemas.microsoft.com/office/drawing/2014/main" val="2157293598"/>
                  </a:ext>
                </a:extLst>
              </a:tr>
              <a:tr h="405045">
                <a:tc>
                  <a:txBody>
                    <a:bodyPr/>
                    <a:lstStyle/>
                    <a:p>
                      <a:pPr algn="just"/>
                      <a:r>
                        <a:rPr lang="fr-FR" sz="1400" b="0" cap="none" spc="0" dirty="0">
                          <a:solidFill>
                            <a:schemeClr val="tx2"/>
                          </a:solidFill>
                          <a:effectLst/>
                        </a:rPr>
                        <a:t>6</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fr-BE" sz="1400" b="0" cap="none" spc="0" dirty="0">
                          <a:solidFill>
                            <a:schemeClr val="tx2"/>
                          </a:solidFill>
                          <a:effectLst/>
                        </a:rPr>
                        <a:t>Organisation de la production au sein du groupe de producteurs</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nl-NL" sz="1400" b="0" cap="none" spc="0" dirty="0">
                          <a:solidFill>
                            <a:schemeClr val="tx2"/>
                          </a:solidFill>
                          <a:effectLst/>
                        </a:rPr>
                        <a:t>Organisatie van de productie binnen de producentengroepering</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120707" marR="72424" marT="72424" marB="72424" anchor="ctr"/>
                </a:tc>
                <a:extLst>
                  <a:ext uri="{0D108BD9-81ED-4DB2-BD59-A6C34878D82A}">
                    <a16:rowId xmlns:a16="http://schemas.microsoft.com/office/drawing/2014/main" val="2286951876"/>
                  </a:ext>
                </a:extLst>
              </a:tr>
              <a:tr h="405045">
                <a:tc>
                  <a:txBody>
                    <a:bodyPr/>
                    <a:lstStyle/>
                    <a:p>
                      <a:pPr algn="just"/>
                      <a:r>
                        <a:rPr lang="fr-FR" sz="1400" b="0" cap="none" spc="0" dirty="0">
                          <a:solidFill>
                            <a:schemeClr val="tx2"/>
                          </a:solidFill>
                          <a:effectLst/>
                        </a:rPr>
                        <a:t>7</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fr-BE" sz="1400" b="0" cap="none" spc="0" dirty="0">
                          <a:solidFill>
                            <a:schemeClr val="tx2"/>
                          </a:solidFill>
                          <a:effectLst/>
                        </a:rPr>
                        <a:t>Politique tarifaire concertée au sein du groupe de producteurs</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nl-NL" sz="1400" b="0" cap="none" spc="0" dirty="0">
                          <a:solidFill>
                            <a:schemeClr val="tx2"/>
                          </a:solidFill>
                          <a:effectLst/>
                        </a:rPr>
                        <a:t>Overeengekomen prijsbeleid binnen de producentengroepering</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120707" marR="72424" marT="72424" marB="72424" anchor="ctr"/>
                </a:tc>
                <a:extLst>
                  <a:ext uri="{0D108BD9-81ED-4DB2-BD59-A6C34878D82A}">
                    <a16:rowId xmlns:a16="http://schemas.microsoft.com/office/drawing/2014/main" val="2958794614"/>
                  </a:ext>
                </a:extLst>
              </a:tr>
              <a:tr h="405045">
                <a:tc>
                  <a:txBody>
                    <a:bodyPr/>
                    <a:lstStyle/>
                    <a:p>
                      <a:pPr algn="just"/>
                      <a:r>
                        <a:rPr lang="fr-FR" sz="1400" b="0" cap="none" spc="0" dirty="0">
                          <a:solidFill>
                            <a:schemeClr val="tx2"/>
                          </a:solidFill>
                          <a:effectLst/>
                        </a:rPr>
                        <a:t>8</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fr-BE" sz="1400" b="0" cap="none" spc="0" dirty="0">
                          <a:solidFill>
                            <a:schemeClr val="tx2"/>
                          </a:solidFill>
                          <a:effectLst/>
                        </a:rPr>
                        <a:t>Le prix se définit au travers des coûts de production </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nl-NL" sz="1400" b="0" cap="none" spc="0" dirty="0">
                          <a:solidFill>
                            <a:schemeClr val="tx2"/>
                          </a:solidFill>
                          <a:effectLst/>
                        </a:rPr>
                        <a:t>De prijs wordt bepaald door de productiekosten </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120707" marR="72424" marT="72424" marB="72424" anchor="ctr"/>
                </a:tc>
                <a:extLst>
                  <a:ext uri="{0D108BD9-81ED-4DB2-BD59-A6C34878D82A}">
                    <a16:rowId xmlns:a16="http://schemas.microsoft.com/office/drawing/2014/main" val="326462405"/>
                  </a:ext>
                </a:extLst>
              </a:tr>
              <a:tr h="405045">
                <a:tc>
                  <a:txBody>
                    <a:bodyPr/>
                    <a:lstStyle/>
                    <a:p>
                      <a:pPr algn="just"/>
                      <a:r>
                        <a:rPr lang="fr-FR" sz="1400" b="0" cap="none" spc="0" dirty="0">
                          <a:solidFill>
                            <a:schemeClr val="tx2"/>
                          </a:solidFill>
                          <a:effectLst/>
                        </a:rPr>
                        <a:t>9</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fr-BE" sz="1400" b="0" cap="none" spc="0" dirty="0">
                          <a:solidFill>
                            <a:schemeClr val="tx2"/>
                          </a:solidFill>
                          <a:effectLst/>
                        </a:rPr>
                        <a:t>Le prix se définit au travers de la qualité</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nl-NL" sz="1400" b="0" cap="none" spc="0" dirty="0">
                          <a:solidFill>
                            <a:schemeClr val="tx2"/>
                          </a:solidFill>
                          <a:effectLst/>
                        </a:rPr>
                        <a:t>De prijs wordt bepaald door de kwaliteit</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120707" marR="72424" marT="72424" marB="72424" anchor="ctr"/>
                </a:tc>
                <a:extLst>
                  <a:ext uri="{0D108BD9-81ED-4DB2-BD59-A6C34878D82A}">
                    <a16:rowId xmlns:a16="http://schemas.microsoft.com/office/drawing/2014/main" val="1874919096"/>
                  </a:ext>
                </a:extLst>
              </a:tr>
              <a:tr h="405045">
                <a:tc>
                  <a:txBody>
                    <a:bodyPr/>
                    <a:lstStyle/>
                    <a:p>
                      <a:pPr algn="just"/>
                      <a:r>
                        <a:rPr lang="fr-FR" sz="1400" b="0" cap="none" spc="0" dirty="0">
                          <a:solidFill>
                            <a:schemeClr val="tx2"/>
                          </a:solidFill>
                          <a:effectLst/>
                        </a:rPr>
                        <a:t>10</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fr-BE" sz="1400" b="0" cap="none" spc="0" dirty="0">
                          <a:solidFill>
                            <a:schemeClr val="tx2"/>
                          </a:solidFill>
                          <a:effectLst/>
                        </a:rPr>
                        <a:t> Délais de paiement courts</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fr-BE" sz="1400" b="0" cap="none" spc="0" dirty="0">
                          <a:solidFill>
                            <a:schemeClr val="tx2"/>
                          </a:solidFill>
                          <a:effectLst/>
                        </a:rPr>
                        <a:t> </a:t>
                      </a:r>
                      <a:r>
                        <a:rPr lang="fr-BE" sz="1400" b="0" cap="none" spc="0" dirty="0" err="1">
                          <a:solidFill>
                            <a:schemeClr val="tx2"/>
                          </a:solidFill>
                          <a:effectLst/>
                        </a:rPr>
                        <a:t>Korte</a:t>
                      </a:r>
                      <a:r>
                        <a:rPr lang="fr-BE" sz="1400" b="0" cap="none" spc="0" dirty="0">
                          <a:solidFill>
                            <a:schemeClr val="tx2"/>
                          </a:solidFill>
                          <a:effectLst/>
                        </a:rPr>
                        <a:t> </a:t>
                      </a:r>
                      <a:r>
                        <a:rPr lang="fr-BE" sz="1400" b="0" cap="none" spc="0" dirty="0" err="1">
                          <a:solidFill>
                            <a:schemeClr val="tx2"/>
                          </a:solidFill>
                          <a:effectLst/>
                        </a:rPr>
                        <a:t>betalingstermijn</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120707" marR="72424" marT="72424" marB="72424" anchor="ctr"/>
                </a:tc>
                <a:extLst>
                  <a:ext uri="{0D108BD9-81ED-4DB2-BD59-A6C34878D82A}">
                    <a16:rowId xmlns:a16="http://schemas.microsoft.com/office/drawing/2014/main" val="4284344545"/>
                  </a:ext>
                </a:extLst>
              </a:tr>
              <a:tr h="405045">
                <a:tc>
                  <a:txBody>
                    <a:bodyPr/>
                    <a:lstStyle/>
                    <a:p>
                      <a:pPr algn="just"/>
                      <a:r>
                        <a:rPr lang="fr-FR" sz="1400" b="0" cap="none" spc="0" dirty="0">
                          <a:solidFill>
                            <a:schemeClr val="tx2"/>
                          </a:solidFill>
                          <a:effectLst/>
                        </a:rPr>
                        <a:t>11</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fr-BE" sz="1400" b="0" cap="none" spc="0" dirty="0">
                          <a:solidFill>
                            <a:schemeClr val="tx2"/>
                          </a:solidFill>
                          <a:effectLst/>
                        </a:rPr>
                        <a:t>Contrat formalisant les accords entre producteurs et premier acheteur</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nl-NL" sz="1400" b="0" cap="none" spc="0" dirty="0">
                          <a:solidFill>
                            <a:schemeClr val="tx2"/>
                          </a:solidFill>
                          <a:effectLst/>
                        </a:rPr>
                        <a:t>Contract waarin afspraken tussen producent en eerste koper worden geformaliseerd</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120707" marR="72424" marT="72424" marB="72424" anchor="ctr"/>
                </a:tc>
                <a:extLst>
                  <a:ext uri="{0D108BD9-81ED-4DB2-BD59-A6C34878D82A}">
                    <a16:rowId xmlns:a16="http://schemas.microsoft.com/office/drawing/2014/main" val="407164677"/>
                  </a:ext>
                </a:extLst>
              </a:tr>
              <a:tr h="405045">
                <a:tc>
                  <a:txBody>
                    <a:bodyPr/>
                    <a:lstStyle/>
                    <a:p>
                      <a:pPr algn="just"/>
                      <a:r>
                        <a:rPr lang="fr-FR" sz="1400" b="0" cap="none" spc="0" dirty="0">
                          <a:solidFill>
                            <a:schemeClr val="tx2"/>
                          </a:solidFill>
                          <a:effectLst/>
                        </a:rPr>
                        <a:t>12</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fr-BE" sz="1400" b="0" cap="none" spc="0" dirty="0">
                          <a:solidFill>
                            <a:schemeClr val="tx2"/>
                          </a:solidFill>
                          <a:effectLst/>
                        </a:rPr>
                        <a:t>Traçabilité des produits</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nl-NL" sz="1400" b="0" cap="none" spc="0" dirty="0">
                          <a:solidFill>
                            <a:schemeClr val="tx2"/>
                          </a:solidFill>
                          <a:effectLst/>
                        </a:rPr>
                        <a:t>Traceerbaarheid van het product</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120707" marR="72424" marT="72424" marB="72424" anchor="ctr"/>
                </a:tc>
                <a:extLst>
                  <a:ext uri="{0D108BD9-81ED-4DB2-BD59-A6C34878D82A}">
                    <a16:rowId xmlns:a16="http://schemas.microsoft.com/office/drawing/2014/main" val="1176363717"/>
                  </a:ext>
                </a:extLst>
              </a:tr>
              <a:tr h="405045">
                <a:tc>
                  <a:txBody>
                    <a:bodyPr/>
                    <a:lstStyle/>
                    <a:p>
                      <a:pPr algn="just"/>
                      <a:r>
                        <a:rPr lang="fr-FR" sz="1400" b="0" cap="none" spc="0" dirty="0">
                          <a:solidFill>
                            <a:schemeClr val="tx2"/>
                          </a:solidFill>
                          <a:effectLst/>
                        </a:rPr>
                        <a:t>13</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fr-BE" sz="1400" b="0" cap="none" spc="0" dirty="0">
                          <a:solidFill>
                            <a:schemeClr val="tx2"/>
                          </a:solidFill>
                          <a:effectLst/>
                        </a:rPr>
                        <a:t>Origine des produits</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nl-NL" sz="1400" b="0" cap="none" spc="0" dirty="0">
                          <a:solidFill>
                            <a:schemeClr val="tx2"/>
                          </a:solidFill>
                          <a:effectLst/>
                        </a:rPr>
                        <a:t>Oorsprong van de producten</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120707" marR="72424" marT="72424" marB="72424" anchor="ctr"/>
                </a:tc>
                <a:extLst>
                  <a:ext uri="{0D108BD9-81ED-4DB2-BD59-A6C34878D82A}">
                    <a16:rowId xmlns:a16="http://schemas.microsoft.com/office/drawing/2014/main" val="3252721353"/>
                  </a:ext>
                </a:extLst>
              </a:tr>
              <a:tr h="405045">
                <a:tc>
                  <a:txBody>
                    <a:bodyPr/>
                    <a:lstStyle/>
                    <a:p>
                      <a:pPr algn="just"/>
                      <a:r>
                        <a:rPr lang="fr-FR" sz="1400" b="0" cap="none" spc="0" dirty="0">
                          <a:solidFill>
                            <a:schemeClr val="tx2"/>
                          </a:solidFill>
                          <a:effectLst/>
                        </a:rPr>
                        <a:t>14</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fr-BE" sz="1400" b="0" cap="none" spc="0" dirty="0">
                          <a:solidFill>
                            <a:schemeClr val="tx2"/>
                          </a:solidFill>
                          <a:effectLst/>
                        </a:rPr>
                        <a:t> Durée de l’engagement</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nl-NL" sz="1400" b="0" cap="none" spc="0" dirty="0">
                          <a:solidFill>
                            <a:schemeClr val="tx2"/>
                          </a:solidFill>
                          <a:effectLst/>
                        </a:rPr>
                        <a:t>Duur van de verbintenis</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120707" marR="72424" marT="72424" marB="72424" anchor="ctr"/>
                </a:tc>
                <a:extLst>
                  <a:ext uri="{0D108BD9-81ED-4DB2-BD59-A6C34878D82A}">
                    <a16:rowId xmlns:a16="http://schemas.microsoft.com/office/drawing/2014/main" val="2343660210"/>
                  </a:ext>
                </a:extLst>
              </a:tr>
              <a:tr h="405045">
                <a:tc>
                  <a:txBody>
                    <a:bodyPr/>
                    <a:lstStyle/>
                    <a:p>
                      <a:pPr algn="just"/>
                      <a:r>
                        <a:rPr lang="fr-FR" sz="1400" b="0" cap="none" spc="0" dirty="0">
                          <a:solidFill>
                            <a:schemeClr val="tx2"/>
                          </a:solidFill>
                          <a:effectLst/>
                        </a:rPr>
                        <a:t>15</a:t>
                      </a:r>
                      <a:endParaRPr lang="fr-BE" sz="1400" b="0" cap="none" spc="0" dirty="0">
                        <a:solidFill>
                          <a:schemeClr val="tx2"/>
                        </a:solidFill>
                        <a:effectLst/>
                      </a:endParaRPr>
                    </a:p>
                  </a:txBody>
                  <a:tcPr marL="64227" marR="38536" marT="38536" marB="38536" anchor="ctr"/>
                </a:tc>
                <a:tc>
                  <a:txBody>
                    <a:bodyPr/>
                    <a:lstStyle/>
                    <a:p>
                      <a:pPr algn="just"/>
                      <a:r>
                        <a:rPr lang="fr-BE" sz="1400" b="0" cap="none" spc="0" dirty="0">
                          <a:solidFill>
                            <a:schemeClr val="tx2"/>
                          </a:solidFill>
                          <a:effectLst/>
                        </a:rPr>
                        <a:t> Indépendance des producteurs</a:t>
                      </a:r>
                    </a:p>
                  </a:txBody>
                  <a:tcPr marL="64227" marR="38536" marT="38536" marB="38536" anchor="ctr"/>
                </a:tc>
                <a:tc>
                  <a:txBody>
                    <a:bodyPr/>
                    <a:lstStyle/>
                    <a:p>
                      <a:pPr algn="just"/>
                      <a:r>
                        <a:rPr lang="nl-NL" sz="1400" b="0" cap="none" spc="0" dirty="0">
                          <a:solidFill>
                            <a:schemeClr val="tx2"/>
                          </a:solidFill>
                          <a:effectLst/>
                        </a:rPr>
                        <a:t>Onafhankelijkheid van de producent</a:t>
                      </a:r>
                      <a:endParaRPr lang="fr-BE" sz="1400" b="0" cap="none" spc="0" dirty="0">
                        <a:solidFill>
                          <a:schemeClr val="tx2"/>
                        </a:solidFill>
                        <a:effectLst/>
                      </a:endParaRPr>
                    </a:p>
                  </a:txBody>
                  <a:tcPr marL="120707" marR="72424" marT="72424" marB="72424" anchor="ctr"/>
                </a:tc>
                <a:extLst>
                  <a:ext uri="{0D108BD9-81ED-4DB2-BD59-A6C34878D82A}">
                    <a16:rowId xmlns:a16="http://schemas.microsoft.com/office/drawing/2014/main" val="1959859910"/>
                  </a:ext>
                </a:extLst>
              </a:tr>
              <a:tr h="405045">
                <a:tc>
                  <a:txBody>
                    <a:bodyPr/>
                    <a:lstStyle/>
                    <a:p>
                      <a:pPr algn="just"/>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fr-BE" sz="1400" b="0" cap="none" spc="0" dirty="0">
                          <a:solidFill>
                            <a:schemeClr val="tx2"/>
                          </a:solidFill>
                          <a:effectLst/>
                        </a:rPr>
                        <a:t>Produits composés </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64227" marR="38536" marT="38536" marB="38536" anchor="ctr"/>
                </a:tc>
                <a:tc>
                  <a:txBody>
                    <a:bodyPr/>
                    <a:lstStyle/>
                    <a:p>
                      <a:pPr algn="just"/>
                      <a:r>
                        <a:rPr lang="fr-BE" sz="1400" b="0" cap="none" spc="0" dirty="0">
                          <a:solidFill>
                            <a:schemeClr val="tx2"/>
                          </a:solidFill>
                          <a:effectLst/>
                        </a:rPr>
                        <a:t>Multi-</a:t>
                      </a:r>
                      <a:r>
                        <a:rPr lang="fr-BE" sz="1400" b="0" cap="none" spc="0" dirty="0" err="1">
                          <a:solidFill>
                            <a:schemeClr val="tx2"/>
                          </a:solidFill>
                          <a:effectLst/>
                        </a:rPr>
                        <a:t>ingrediënt</a:t>
                      </a:r>
                      <a:r>
                        <a:rPr lang="fr-BE" sz="1400" b="0" cap="none" spc="0" dirty="0">
                          <a:solidFill>
                            <a:schemeClr val="tx2"/>
                          </a:solidFill>
                          <a:effectLst/>
                        </a:rPr>
                        <a:t> </a:t>
                      </a:r>
                      <a:r>
                        <a:rPr lang="fr-BE" sz="1400" b="0" cap="none" spc="0" dirty="0" err="1">
                          <a:solidFill>
                            <a:schemeClr val="tx2"/>
                          </a:solidFill>
                          <a:effectLst/>
                        </a:rPr>
                        <a:t>producten</a:t>
                      </a:r>
                      <a:endParaRPr lang="fr-BE" sz="1400" b="0" cap="none" spc="0" dirty="0">
                        <a:solidFill>
                          <a:schemeClr val="tx2"/>
                        </a:solidFill>
                        <a:effectLst/>
                        <a:latin typeface="Open Sans" panose="020B0606030504020204" pitchFamily="34" charset="0"/>
                        <a:ea typeface="Calibri" panose="020F0502020204030204" pitchFamily="34" charset="0"/>
                        <a:cs typeface="Calibri" panose="020F0502020204030204" pitchFamily="34" charset="0"/>
                      </a:endParaRPr>
                    </a:p>
                  </a:txBody>
                  <a:tcPr marL="120707" marR="72424" marT="72424" marB="72424" anchor="ctr"/>
                </a:tc>
                <a:extLst>
                  <a:ext uri="{0D108BD9-81ED-4DB2-BD59-A6C34878D82A}">
                    <a16:rowId xmlns:a16="http://schemas.microsoft.com/office/drawing/2014/main" val="2063922802"/>
                  </a:ext>
                </a:extLst>
              </a:tr>
            </a:tbl>
          </a:graphicData>
        </a:graphic>
      </p:graphicFrame>
      <p:sp>
        <p:nvSpPr>
          <p:cNvPr id="10" name="Rectangle 9">
            <a:extLst>
              <a:ext uri="{FF2B5EF4-FFF2-40B4-BE49-F238E27FC236}">
                <a16:creationId xmlns:a16="http://schemas.microsoft.com/office/drawing/2014/main" id="{1F28588E-AFFB-EFD3-DE52-BA3232B1FF12}"/>
              </a:ext>
            </a:extLst>
          </p:cNvPr>
          <p:cNvSpPr/>
          <p:nvPr/>
        </p:nvSpPr>
        <p:spPr>
          <a:xfrm>
            <a:off x="47328" y="2942068"/>
            <a:ext cx="12144672" cy="846972"/>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fr-BE"/>
          </a:p>
        </p:txBody>
      </p:sp>
      <p:sp>
        <p:nvSpPr>
          <p:cNvPr id="11" name="Rectangle 10">
            <a:extLst>
              <a:ext uri="{FF2B5EF4-FFF2-40B4-BE49-F238E27FC236}">
                <a16:creationId xmlns:a16="http://schemas.microsoft.com/office/drawing/2014/main" id="{7073846F-12E8-3A38-64BB-EC2075FFB390}"/>
              </a:ext>
            </a:extLst>
          </p:cNvPr>
          <p:cNvSpPr/>
          <p:nvPr/>
        </p:nvSpPr>
        <p:spPr>
          <a:xfrm>
            <a:off x="47328" y="1288670"/>
            <a:ext cx="12144672" cy="1636273"/>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fr-BE"/>
          </a:p>
        </p:txBody>
      </p:sp>
      <p:sp>
        <p:nvSpPr>
          <p:cNvPr id="12" name="Rectangle 11">
            <a:extLst>
              <a:ext uri="{FF2B5EF4-FFF2-40B4-BE49-F238E27FC236}">
                <a16:creationId xmlns:a16="http://schemas.microsoft.com/office/drawing/2014/main" id="{86528A42-B0BE-D74A-9906-12D8F699A0AA}"/>
              </a:ext>
            </a:extLst>
          </p:cNvPr>
          <p:cNvSpPr/>
          <p:nvPr/>
        </p:nvSpPr>
        <p:spPr>
          <a:xfrm>
            <a:off x="47328" y="42847"/>
            <a:ext cx="12144672" cy="1282424"/>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fr-BE"/>
          </a:p>
        </p:txBody>
      </p:sp>
      <p:sp>
        <p:nvSpPr>
          <p:cNvPr id="13" name="Rectangle 12">
            <a:extLst>
              <a:ext uri="{FF2B5EF4-FFF2-40B4-BE49-F238E27FC236}">
                <a16:creationId xmlns:a16="http://schemas.microsoft.com/office/drawing/2014/main" id="{C3A6447F-FF19-A0DE-56B8-11ACB3F370FE}"/>
              </a:ext>
            </a:extLst>
          </p:cNvPr>
          <p:cNvSpPr/>
          <p:nvPr/>
        </p:nvSpPr>
        <p:spPr>
          <a:xfrm>
            <a:off x="47328" y="3804537"/>
            <a:ext cx="12144672" cy="350732"/>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fr-BE"/>
          </a:p>
        </p:txBody>
      </p:sp>
      <p:sp>
        <p:nvSpPr>
          <p:cNvPr id="14" name="Rectangle 13">
            <a:extLst>
              <a:ext uri="{FF2B5EF4-FFF2-40B4-BE49-F238E27FC236}">
                <a16:creationId xmlns:a16="http://schemas.microsoft.com/office/drawing/2014/main" id="{4FF9F335-34AD-CC2A-7A6F-3D517F5124D1}"/>
              </a:ext>
            </a:extLst>
          </p:cNvPr>
          <p:cNvSpPr/>
          <p:nvPr/>
        </p:nvSpPr>
        <p:spPr>
          <a:xfrm>
            <a:off x="71184" y="4178825"/>
            <a:ext cx="12144672" cy="1362845"/>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fr-BE"/>
          </a:p>
        </p:txBody>
      </p:sp>
      <p:sp>
        <p:nvSpPr>
          <p:cNvPr id="17" name="Rectangle 16">
            <a:extLst>
              <a:ext uri="{FF2B5EF4-FFF2-40B4-BE49-F238E27FC236}">
                <a16:creationId xmlns:a16="http://schemas.microsoft.com/office/drawing/2014/main" id="{96A88E68-A9CA-DF3E-862F-46DFEBEC6504}"/>
              </a:ext>
            </a:extLst>
          </p:cNvPr>
          <p:cNvSpPr/>
          <p:nvPr/>
        </p:nvSpPr>
        <p:spPr>
          <a:xfrm>
            <a:off x="63925" y="5584827"/>
            <a:ext cx="12144672" cy="778504"/>
          </a:xfrm>
          <a:prstGeom prst="rect">
            <a:avLst/>
          </a:prstGeom>
          <a:noFill/>
          <a:ln w="28575"/>
        </p:spPr>
        <p:style>
          <a:lnRef idx="2">
            <a:schemeClr val="accent6"/>
          </a:lnRef>
          <a:fillRef idx="1">
            <a:schemeClr val="lt1"/>
          </a:fillRef>
          <a:effectRef idx="0">
            <a:schemeClr val="accent6"/>
          </a:effectRef>
          <a:fontRef idx="minor">
            <a:schemeClr val="dk1"/>
          </a:fontRef>
        </p:style>
        <p:txBody>
          <a:bodyPr rtlCol="0" anchor="ctr"/>
          <a:lstStyle/>
          <a:p>
            <a:pPr algn="ctr"/>
            <a:endParaRPr lang="fr-BE"/>
          </a:p>
        </p:txBody>
      </p:sp>
      <p:sp>
        <p:nvSpPr>
          <p:cNvPr id="18" name="ZoneTexte 17">
            <a:extLst>
              <a:ext uri="{FF2B5EF4-FFF2-40B4-BE49-F238E27FC236}">
                <a16:creationId xmlns:a16="http://schemas.microsoft.com/office/drawing/2014/main" id="{102E66B9-AD7A-1CD0-ABB8-8DA7FD64FC97}"/>
              </a:ext>
            </a:extLst>
          </p:cNvPr>
          <p:cNvSpPr txBox="1"/>
          <p:nvPr/>
        </p:nvSpPr>
        <p:spPr>
          <a:xfrm>
            <a:off x="4007768" y="478335"/>
            <a:ext cx="3744416" cy="369332"/>
          </a:xfrm>
          <a:prstGeom prst="rect">
            <a:avLst/>
          </a:prstGeom>
          <a:solidFill>
            <a:schemeClr val="bg2">
              <a:lumMod val="90000"/>
            </a:schemeClr>
          </a:solidFill>
        </p:spPr>
        <p:txBody>
          <a:bodyPr wrap="square" rtlCol="0">
            <a:spAutoFit/>
          </a:bodyPr>
          <a:lstStyle/>
          <a:p>
            <a:r>
              <a:rPr lang="fr-FR" dirty="0"/>
              <a:t>Informations sur la filière </a:t>
            </a:r>
            <a:endParaRPr lang="fr-BE" dirty="0"/>
          </a:p>
        </p:txBody>
      </p:sp>
      <p:sp>
        <p:nvSpPr>
          <p:cNvPr id="19" name="ZoneTexte 18">
            <a:extLst>
              <a:ext uri="{FF2B5EF4-FFF2-40B4-BE49-F238E27FC236}">
                <a16:creationId xmlns:a16="http://schemas.microsoft.com/office/drawing/2014/main" id="{6770D3C7-80C4-3530-D79C-065B86EE0FD2}"/>
              </a:ext>
            </a:extLst>
          </p:cNvPr>
          <p:cNvSpPr txBox="1"/>
          <p:nvPr/>
        </p:nvSpPr>
        <p:spPr>
          <a:xfrm>
            <a:off x="4007768" y="1800558"/>
            <a:ext cx="3744416" cy="369332"/>
          </a:xfrm>
          <a:prstGeom prst="rect">
            <a:avLst/>
          </a:prstGeom>
          <a:solidFill>
            <a:schemeClr val="bg2">
              <a:lumMod val="90000"/>
            </a:schemeClr>
          </a:solidFill>
        </p:spPr>
        <p:txBody>
          <a:bodyPr wrap="square" rtlCol="0">
            <a:spAutoFit/>
          </a:bodyPr>
          <a:lstStyle/>
          <a:p>
            <a:r>
              <a:rPr lang="fr-FR" dirty="0"/>
              <a:t>Producteurs en groupe  </a:t>
            </a:r>
            <a:endParaRPr lang="fr-BE" dirty="0"/>
          </a:p>
        </p:txBody>
      </p:sp>
      <p:sp>
        <p:nvSpPr>
          <p:cNvPr id="20" name="ZoneTexte 19">
            <a:extLst>
              <a:ext uri="{FF2B5EF4-FFF2-40B4-BE49-F238E27FC236}">
                <a16:creationId xmlns:a16="http://schemas.microsoft.com/office/drawing/2014/main" id="{981B7CBB-B2AA-63BF-16FB-1154EC5D605F}"/>
              </a:ext>
            </a:extLst>
          </p:cNvPr>
          <p:cNvSpPr txBox="1"/>
          <p:nvPr/>
        </p:nvSpPr>
        <p:spPr>
          <a:xfrm>
            <a:off x="4026161" y="3083394"/>
            <a:ext cx="3924436" cy="369332"/>
          </a:xfrm>
          <a:prstGeom prst="rect">
            <a:avLst/>
          </a:prstGeom>
          <a:solidFill>
            <a:schemeClr val="bg2">
              <a:lumMod val="90000"/>
            </a:schemeClr>
          </a:solidFill>
        </p:spPr>
        <p:txBody>
          <a:bodyPr wrap="square" rtlCol="0">
            <a:spAutoFit/>
          </a:bodyPr>
          <a:lstStyle/>
          <a:p>
            <a:r>
              <a:rPr lang="fr-FR" dirty="0"/>
              <a:t>Respect des coûts de production   </a:t>
            </a:r>
            <a:endParaRPr lang="fr-BE" dirty="0"/>
          </a:p>
        </p:txBody>
      </p:sp>
      <p:sp>
        <p:nvSpPr>
          <p:cNvPr id="21" name="ZoneTexte 20">
            <a:extLst>
              <a:ext uri="{FF2B5EF4-FFF2-40B4-BE49-F238E27FC236}">
                <a16:creationId xmlns:a16="http://schemas.microsoft.com/office/drawing/2014/main" id="{BD237CBF-F7BA-FEE6-104B-670E610B6360}"/>
              </a:ext>
            </a:extLst>
          </p:cNvPr>
          <p:cNvSpPr txBox="1"/>
          <p:nvPr/>
        </p:nvSpPr>
        <p:spPr>
          <a:xfrm>
            <a:off x="3971764" y="3805134"/>
            <a:ext cx="3744416" cy="369332"/>
          </a:xfrm>
          <a:prstGeom prst="rect">
            <a:avLst/>
          </a:prstGeom>
          <a:solidFill>
            <a:schemeClr val="bg2">
              <a:lumMod val="90000"/>
            </a:schemeClr>
          </a:solidFill>
        </p:spPr>
        <p:txBody>
          <a:bodyPr wrap="square" rtlCol="0">
            <a:spAutoFit/>
          </a:bodyPr>
          <a:lstStyle/>
          <a:p>
            <a:r>
              <a:rPr lang="fr-FR" dirty="0"/>
              <a:t>Echéance de paiement   </a:t>
            </a:r>
            <a:endParaRPr lang="fr-BE" dirty="0"/>
          </a:p>
        </p:txBody>
      </p:sp>
      <p:sp>
        <p:nvSpPr>
          <p:cNvPr id="23" name="ZoneTexte 22">
            <a:extLst>
              <a:ext uri="{FF2B5EF4-FFF2-40B4-BE49-F238E27FC236}">
                <a16:creationId xmlns:a16="http://schemas.microsoft.com/office/drawing/2014/main" id="{C677B4C5-ACDD-AD40-A4BE-4F71FF389076}"/>
              </a:ext>
            </a:extLst>
          </p:cNvPr>
          <p:cNvSpPr txBox="1"/>
          <p:nvPr/>
        </p:nvSpPr>
        <p:spPr>
          <a:xfrm>
            <a:off x="4007768" y="5778498"/>
            <a:ext cx="3744416" cy="369332"/>
          </a:xfrm>
          <a:prstGeom prst="rect">
            <a:avLst/>
          </a:prstGeom>
          <a:solidFill>
            <a:schemeClr val="bg2">
              <a:lumMod val="90000"/>
            </a:schemeClr>
          </a:solidFill>
        </p:spPr>
        <p:txBody>
          <a:bodyPr wrap="square" rtlCol="0">
            <a:spAutoFit/>
          </a:bodyPr>
          <a:lstStyle/>
          <a:p>
            <a:r>
              <a:rPr lang="fr-FR" dirty="0"/>
              <a:t>Pérennité de l’engagement </a:t>
            </a:r>
            <a:endParaRPr lang="fr-BE" dirty="0"/>
          </a:p>
        </p:txBody>
      </p:sp>
      <p:sp>
        <p:nvSpPr>
          <p:cNvPr id="24" name="ZoneTexte 23">
            <a:extLst>
              <a:ext uri="{FF2B5EF4-FFF2-40B4-BE49-F238E27FC236}">
                <a16:creationId xmlns:a16="http://schemas.microsoft.com/office/drawing/2014/main" id="{E1A29248-CE4B-0BD6-77B6-FB14F752ED80}"/>
              </a:ext>
            </a:extLst>
          </p:cNvPr>
          <p:cNvSpPr txBox="1"/>
          <p:nvPr/>
        </p:nvSpPr>
        <p:spPr>
          <a:xfrm>
            <a:off x="4061774" y="6442751"/>
            <a:ext cx="3744416" cy="369332"/>
          </a:xfrm>
          <a:prstGeom prst="rect">
            <a:avLst/>
          </a:prstGeom>
          <a:solidFill>
            <a:schemeClr val="bg2">
              <a:lumMod val="90000"/>
            </a:schemeClr>
          </a:solidFill>
        </p:spPr>
        <p:txBody>
          <a:bodyPr wrap="square" rtlCol="0">
            <a:spAutoFit/>
          </a:bodyPr>
          <a:lstStyle/>
          <a:p>
            <a:r>
              <a:rPr lang="fr-FR" dirty="0"/>
              <a:t>Produits composés   </a:t>
            </a:r>
            <a:endParaRPr lang="fr-BE" dirty="0"/>
          </a:p>
        </p:txBody>
      </p:sp>
      <p:sp>
        <p:nvSpPr>
          <p:cNvPr id="25" name="ZoneTexte 24">
            <a:extLst>
              <a:ext uri="{FF2B5EF4-FFF2-40B4-BE49-F238E27FC236}">
                <a16:creationId xmlns:a16="http://schemas.microsoft.com/office/drawing/2014/main" id="{C5FB051A-1861-A8CE-A862-1BB9C9354EA9}"/>
              </a:ext>
            </a:extLst>
          </p:cNvPr>
          <p:cNvSpPr txBox="1"/>
          <p:nvPr/>
        </p:nvSpPr>
        <p:spPr>
          <a:xfrm>
            <a:off x="3971764" y="4744240"/>
            <a:ext cx="3744416" cy="369332"/>
          </a:xfrm>
          <a:prstGeom prst="rect">
            <a:avLst/>
          </a:prstGeom>
          <a:solidFill>
            <a:schemeClr val="bg2">
              <a:lumMod val="90000"/>
            </a:schemeClr>
          </a:solidFill>
        </p:spPr>
        <p:txBody>
          <a:bodyPr wrap="square" rtlCol="0">
            <a:spAutoFit/>
          </a:bodyPr>
          <a:lstStyle/>
          <a:p>
            <a:r>
              <a:rPr lang="fr-FR" dirty="0"/>
              <a:t>Cadre de négociation clair   </a:t>
            </a:r>
            <a:endParaRPr lang="fr-BE" dirty="0"/>
          </a:p>
        </p:txBody>
      </p:sp>
    </p:spTree>
    <p:extLst>
      <p:ext uri="{BB962C8B-B14F-4D97-AF65-F5344CB8AC3E}">
        <p14:creationId xmlns:p14="http://schemas.microsoft.com/office/powerpoint/2010/main" val="12644178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7" grpId="0" animBg="1"/>
      <p:bldP spid="18" grpId="0" animBg="1"/>
      <p:bldP spid="19" grpId="0" animBg="1"/>
      <p:bldP spid="20" grpId="0" animBg="1"/>
      <p:bldP spid="21" grpId="0" animBg="1"/>
      <p:bldP spid="23" grpId="0" animBg="1"/>
      <p:bldP spid="24" grpId="0" animBg="1"/>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89124C13-A6E4-4CA6-AA61-9F619F247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fr-BE"/>
          </a:p>
        </p:txBody>
      </p:sp>
      <p:pic>
        <p:nvPicPr>
          <p:cNvPr id="6" name="Image 5" descr="Champ de blé">
            <a:extLst>
              <a:ext uri="{FF2B5EF4-FFF2-40B4-BE49-F238E27FC236}">
                <a16:creationId xmlns:a16="http://schemas.microsoft.com/office/drawing/2014/main" id="{08B71762-343F-CF7E-BD42-A4CA927BB16B}"/>
              </a:ext>
            </a:extLst>
          </p:cNvPr>
          <p:cNvPicPr>
            <a:picLocks noChangeAspect="1"/>
          </p:cNvPicPr>
          <p:nvPr/>
        </p:nvPicPr>
        <p:blipFill rotWithShape="1">
          <a:blip r:embed="rId3"/>
          <a:srcRect t="8638" r="9091" b="14753"/>
          <a:stretch/>
        </p:blipFill>
        <p:spPr>
          <a:xfrm>
            <a:off x="20" y="10"/>
            <a:ext cx="12191980" cy="6857989"/>
          </a:xfrm>
          <a:prstGeom prst="rect">
            <a:avLst/>
          </a:prstGeom>
        </p:spPr>
      </p:pic>
      <p:sp>
        <p:nvSpPr>
          <p:cNvPr id="13" name="Freeform 9">
            <a:extLst>
              <a:ext uri="{FF2B5EF4-FFF2-40B4-BE49-F238E27FC236}">
                <a16:creationId xmlns:a16="http://schemas.microsoft.com/office/drawing/2014/main" id="{5B2F0987-377D-4CDD-976A-25E4043845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alpha val="94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84CF0BB4-58B3-C7B5-2B16-7B19FB8C6031}"/>
              </a:ext>
            </a:extLst>
          </p:cNvPr>
          <p:cNvSpPr>
            <a:spLocks noGrp="1"/>
          </p:cNvSpPr>
          <p:nvPr>
            <p:ph type="title"/>
          </p:nvPr>
        </p:nvSpPr>
        <p:spPr>
          <a:xfrm>
            <a:off x="810000" y="447188"/>
            <a:ext cx="4930400" cy="1559412"/>
          </a:xfrm>
        </p:spPr>
        <p:txBody>
          <a:bodyPr vert="horz" lIns="91440" tIns="45720" rIns="91440" bIns="45720" rtlCol="0" anchor="b">
            <a:normAutofit/>
          </a:bodyPr>
          <a:lstStyle/>
          <a:p>
            <a:pPr>
              <a:lnSpc>
                <a:spcPct val="90000"/>
              </a:lnSpc>
            </a:pPr>
            <a:r>
              <a:rPr lang="en-US" sz="3400" dirty="0" err="1"/>
              <a:t>Coûts</a:t>
            </a:r>
            <a:r>
              <a:rPr lang="en-US" sz="3400" dirty="0"/>
              <a:t> de production et </a:t>
            </a:r>
            <a:r>
              <a:rPr lang="en-US" sz="3400" dirty="0" err="1"/>
              <a:t>qualité</a:t>
            </a:r>
            <a:r>
              <a:rPr lang="en-US" sz="3400" dirty="0"/>
              <a:t>  </a:t>
            </a:r>
          </a:p>
        </p:txBody>
      </p:sp>
      <p:sp>
        <p:nvSpPr>
          <p:cNvPr id="3" name="Espace réservé du contenu 2">
            <a:extLst>
              <a:ext uri="{FF2B5EF4-FFF2-40B4-BE49-F238E27FC236}">
                <a16:creationId xmlns:a16="http://schemas.microsoft.com/office/drawing/2014/main" id="{446510E9-6D9A-19F8-E13E-525391BA614D}"/>
              </a:ext>
            </a:extLst>
          </p:cNvPr>
          <p:cNvSpPr>
            <a:spLocks noGrp="1"/>
          </p:cNvSpPr>
          <p:nvPr>
            <p:ph idx="1"/>
          </p:nvPr>
        </p:nvSpPr>
        <p:spPr>
          <a:xfrm>
            <a:off x="818712" y="2413000"/>
            <a:ext cx="4921687" cy="3632200"/>
          </a:xfrm>
        </p:spPr>
        <p:txBody>
          <a:bodyPr vert="horz" lIns="91440" tIns="45720" rIns="91440" bIns="45720" rtlCol="0" anchor="ctr">
            <a:normAutofit/>
          </a:bodyPr>
          <a:lstStyle/>
          <a:p>
            <a:r>
              <a:rPr lang="en-US" dirty="0"/>
              <a:t>Comment les </a:t>
            </a:r>
            <a:r>
              <a:rPr lang="en-US" dirty="0" err="1"/>
              <a:t>calculer</a:t>
            </a:r>
            <a:r>
              <a:rPr lang="en-US" dirty="0"/>
              <a:t> ? Par ferme? En </a:t>
            </a:r>
            <a:r>
              <a:rPr lang="en-US" dirty="0" err="1"/>
              <a:t>moyenne</a:t>
            </a:r>
            <a:r>
              <a:rPr lang="en-US" dirty="0"/>
              <a:t> ? </a:t>
            </a:r>
          </a:p>
          <a:p>
            <a:r>
              <a:rPr lang="en-US" dirty="0"/>
              <a:t>Impact de la </a:t>
            </a:r>
            <a:r>
              <a:rPr lang="en-US" dirty="0" err="1"/>
              <a:t>qualité</a:t>
            </a:r>
            <a:r>
              <a:rPr lang="en-US" dirty="0"/>
              <a:t> ? Bio?  </a:t>
            </a:r>
            <a:r>
              <a:rPr lang="en-US" dirty="0" err="1"/>
              <a:t>mesures</a:t>
            </a:r>
            <a:r>
              <a:rPr lang="en-US" dirty="0"/>
              <a:t> </a:t>
            </a:r>
            <a:r>
              <a:rPr lang="en-US" dirty="0" err="1"/>
              <a:t>agroécologiques</a:t>
            </a:r>
            <a:r>
              <a:rPr lang="en-US" dirty="0"/>
              <a:t>? </a:t>
            </a:r>
            <a:r>
              <a:rPr lang="en-US" dirty="0" err="1"/>
              <a:t>Prise</a:t>
            </a:r>
            <a:r>
              <a:rPr lang="en-US" dirty="0"/>
              <a:t> de </a:t>
            </a:r>
            <a:r>
              <a:rPr lang="en-US" dirty="0" err="1"/>
              <a:t>risque</a:t>
            </a:r>
            <a:r>
              <a:rPr lang="en-US" dirty="0"/>
              <a:t>? </a:t>
            </a:r>
          </a:p>
          <a:p>
            <a:r>
              <a:rPr lang="en-US" dirty="0" err="1"/>
              <a:t>Variabilité</a:t>
            </a:r>
            <a:r>
              <a:rPr lang="en-US" dirty="0"/>
              <a:t> des </a:t>
            </a:r>
            <a:r>
              <a:rPr lang="en-US" dirty="0" err="1"/>
              <a:t>marchés</a:t>
            </a:r>
            <a:r>
              <a:rPr lang="en-US" dirty="0"/>
              <a:t> </a:t>
            </a:r>
            <a:r>
              <a:rPr lang="en-US" dirty="0" err="1"/>
              <a:t>ou</a:t>
            </a:r>
            <a:r>
              <a:rPr lang="en-US" dirty="0"/>
              <a:t> prix fixes? </a:t>
            </a:r>
          </a:p>
          <a:p>
            <a:endParaRPr lang="en-US" dirty="0"/>
          </a:p>
        </p:txBody>
      </p:sp>
      <p:sp>
        <p:nvSpPr>
          <p:cNvPr id="4" name="Espace réservé du numéro de diapositive 3">
            <a:extLst>
              <a:ext uri="{FF2B5EF4-FFF2-40B4-BE49-F238E27FC236}">
                <a16:creationId xmlns:a16="http://schemas.microsoft.com/office/drawing/2014/main" id="{2E25AF2A-48F2-58D2-F7AD-B1ABBE908A87}"/>
              </a:ext>
            </a:extLst>
          </p:cNvPr>
          <p:cNvSpPr>
            <a:spLocks noGrp="1"/>
          </p:cNvSpPr>
          <p:nvPr>
            <p:ph type="sldNum" sz="quarter" idx="12"/>
          </p:nvPr>
        </p:nvSpPr>
        <p:spPr>
          <a:xfrm>
            <a:off x="10678331" y="5915888"/>
            <a:ext cx="1062155" cy="490599"/>
          </a:xfrm>
        </p:spPr>
        <p:txBody>
          <a:bodyPr vert="horz" lIns="91440" tIns="45720" rIns="91440" bIns="10800" rtlCol="0" anchor="b">
            <a:normAutofit/>
          </a:bodyPr>
          <a:lstStyle/>
          <a:p>
            <a:pPr defTabSz="914400">
              <a:spcAft>
                <a:spcPts val="600"/>
              </a:spcAft>
            </a:pPr>
            <a:fld id="{D57F1E4F-1CFF-5643-939E-217C01CDF565}" type="slidenum">
              <a:rPr lang="en-US" noProof="0" smtClean="0"/>
              <a:pPr defTabSz="914400">
                <a:spcAft>
                  <a:spcPts val="600"/>
                </a:spcAft>
              </a:pPr>
              <a:t>6</a:t>
            </a:fld>
            <a:endParaRPr lang="en-US" noProof="0"/>
          </a:p>
        </p:txBody>
      </p:sp>
    </p:spTree>
    <p:extLst>
      <p:ext uri="{BB962C8B-B14F-4D97-AF65-F5344CB8AC3E}">
        <p14:creationId xmlns:p14="http://schemas.microsoft.com/office/powerpoint/2010/main" val="39011748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Freeform 6">
            <a:extLst>
              <a:ext uri="{FF2B5EF4-FFF2-40B4-BE49-F238E27FC236}">
                <a16:creationId xmlns:a16="http://schemas.microsoft.com/office/drawing/2014/main" id="{89124C13-A6E4-4CA6-AA61-9F619F247D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fr-BE"/>
          </a:p>
        </p:txBody>
      </p:sp>
      <p:pic>
        <p:nvPicPr>
          <p:cNvPr id="18" name="Picture 5" descr="Bureau avec des éléments de productivité">
            <a:extLst>
              <a:ext uri="{FF2B5EF4-FFF2-40B4-BE49-F238E27FC236}">
                <a16:creationId xmlns:a16="http://schemas.microsoft.com/office/drawing/2014/main" id="{D0555526-B9FC-C54E-7B50-E5965AFE2405}"/>
              </a:ext>
            </a:extLst>
          </p:cNvPr>
          <p:cNvPicPr>
            <a:picLocks noChangeAspect="1"/>
          </p:cNvPicPr>
          <p:nvPr/>
        </p:nvPicPr>
        <p:blipFill rotWithShape="1">
          <a:blip r:embed="rId2">
            <a:duotone>
              <a:schemeClr val="accent1">
                <a:shade val="45000"/>
                <a:satMod val="135000"/>
              </a:schemeClr>
              <a:prstClr val="white"/>
            </a:duotone>
          </a:blip>
          <a:srcRect l="27965" r="12715" b="-2"/>
          <a:stretch/>
        </p:blipFill>
        <p:spPr>
          <a:xfrm>
            <a:off x="6108700" y="-1"/>
            <a:ext cx="6094450" cy="6858001"/>
          </a:xfrm>
          <a:prstGeom prst="rect">
            <a:avLst/>
          </a:prstGeom>
        </p:spPr>
      </p:pic>
      <p:sp>
        <p:nvSpPr>
          <p:cNvPr id="19" name="Freeform 16">
            <a:extLst>
              <a:ext uri="{FF2B5EF4-FFF2-40B4-BE49-F238E27FC236}">
                <a16:creationId xmlns:a16="http://schemas.microsoft.com/office/drawing/2014/main" id="{90814A6D-51DC-4E3F-B3C1-B4B7517F17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6485467" cy="6858000"/>
          </a:xfrm>
          <a:custGeom>
            <a:avLst/>
            <a:gdLst>
              <a:gd name="connsiteX0" fmla="*/ 0 w 6485467"/>
              <a:gd name="connsiteY0" fmla="*/ 0 h 6858000"/>
              <a:gd name="connsiteX1" fmla="*/ 6485467 w 6485467"/>
              <a:gd name="connsiteY1" fmla="*/ 0 h 6858000"/>
              <a:gd name="connsiteX2" fmla="*/ 6485467 w 6485467"/>
              <a:gd name="connsiteY2" fmla="*/ 1900238 h 6858000"/>
              <a:gd name="connsiteX3" fmla="*/ 6115051 w 6485467"/>
              <a:gd name="connsiteY3" fmla="*/ 2178050 h 6858000"/>
              <a:gd name="connsiteX4" fmla="*/ 6110817 w 6485467"/>
              <a:gd name="connsiteY4" fmla="*/ 2184400 h 6858000"/>
              <a:gd name="connsiteX5" fmla="*/ 6104467 w 6485467"/>
              <a:gd name="connsiteY5" fmla="*/ 2193925 h 6858000"/>
              <a:gd name="connsiteX6" fmla="*/ 6098117 w 6485467"/>
              <a:gd name="connsiteY6" fmla="*/ 2201863 h 6858000"/>
              <a:gd name="connsiteX7" fmla="*/ 6098117 w 6485467"/>
              <a:gd name="connsiteY7" fmla="*/ 2211388 h 6858000"/>
              <a:gd name="connsiteX8" fmla="*/ 6098117 w 6485467"/>
              <a:gd name="connsiteY8" fmla="*/ 2220913 h 6858000"/>
              <a:gd name="connsiteX9" fmla="*/ 6104467 w 6485467"/>
              <a:gd name="connsiteY9" fmla="*/ 2228850 h 6858000"/>
              <a:gd name="connsiteX10" fmla="*/ 6110817 w 6485467"/>
              <a:gd name="connsiteY10" fmla="*/ 2238375 h 6858000"/>
              <a:gd name="connsiteX11" fmla="*/ 6115051 w 6485467"/>
              <a:gd name="connsiteY11" fmla="*/ 2244725 h 6858000"/>
              <a:gd name="connsiteX12" fmla="*/ 6485467 w 6485467"/>
              <a:gd name="connsiteY12" fmla="*/ 2522538 h 6858000"/>
              <a:gd name="connsiteX13" fmla="*/ 6485467 w 6485467"/>
              <a:gd name="connsiteY13" fmla="*/ 6858000 h 6858000"/>
              <a:gd name="connsiteX14" fmla="*/ 0 w 6485467"/>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85467" h="6858000">
                <a:moveTo>
                  <a:pt x="0" y="0"/>
                </a:moveTo>
                <a:lnTo>
                  <a:pt x="6485467" y="0"/>
                </a:lnTo>
                <a:lnTo>
                  <a:pt x="6485467" y="1900238"/>
                </a:lnTo>
                <a:lnTo>
                  <a:pt x="6115051" y="2178050"/>
                </a:lnTo>
                <a:lnTo>
                  <a:pt x="6110817" y="2184400"/>
                </a:lnTo>
                <a:lnTo>
                  <a:pt x="6104467" y="2193925"/>
                </a:lnTo>
                <a:lnTo>
                  <a:pt x="6098117" y="2201863"/>
                </a:lnTo>
                <a:lnTo>
                  <a:pt x="6098117" y="2211388"/>
                </a:lnTo>
                <a:lnTo>
                  <a:pt x="6098117" y="2220913"/>
                </a:lnTo>
                <a:lnTo>
                  <a:pt x="6104467" y="2228850"/>
                </a:lnTo>
                <a:lnTo>
                  <a:pt x="6110817" y="2238375"/>
                </a:lnTo>
                <a:lnTo>
                  <a:pt x="6115051" y="2244725"/>
                </a:lnTo>
                <a:lnTo>
                  <a:pt x="6485467" y="2522538"/>
                </a:lnTo>
                <a:lnTo>
                  <a:pt x="6485467" y="6858000"/>
                </a:lnTo>
                <a:lnTo>
                  <a:pt x="0" y="6858000"/>
                </a:lnTo>
                <a:close/>
              </a:path>
            </a:pathLst>
          </a:custGeom>
          <a:solidFill>
            <a:schemeClr val="bg1">
              <a:lumMod val="85000"/>
              <a:lumOff val="1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a:extLst>
              <a:ext uri="{FF2B5EF4-FFF2-40B4-BE49-F238E27FC236}">
                <a16:creationId xmlns:a16="http://schemas.microsoft.com/office/drawing/2014/main" id="{4FAAB73C-F97C-7E04-FC93-DD1B5208F56B}"/>
              </a:ext>
            </a:extLst>
          </p:cNvPr>
          <p:cNvSpPr>
            <a:spLocks noGrp="1"/>
          </p:cNvSpPr>
          <p:nvPr>
            <p:ph type="title"/>
          </p:nvPr>
        </p:nvSpPr>
        <p:spPr>
          <a:xfrm>
            <a:off x="810000" y="447188"/>
            <a:ext cx="5070100" cy="1559412"/>
          </a:xfrm>
        </p:spPr>
        <p:txBody>
          <a:bodyPr vert="horz" lIns="91440" tIns="45720" rIns="91440" bIns="45720" rtlCol="0" anchor="b">
            <a:normAutofit/>
          </a:bodyPr>
          <a:lstStyle/>
          <a:p>
            <a:r>
              <a:rPr lang="en-US"/>
              <a:t>Rôles du label </a:t>
            </a:r>
          </a:p>
        </p:txBody>
      </p:sp>
      <p:sp>
        <p:nvSpPr>
          <p:cNvPr id="20" name="Espace réservé du contenu 2">
            <a:extLst>
              <a:ext uri="{FF2B5EF4-FFF2-40B4-BE49-F238E27FC236}">
                <a16:creationId xmlns:a16="http://schemas.microsoft.com/office/drawing/2014/main" id="{3BEA88A1-93A0-3E7C-8890-9EAFCC863F93}"/>
              </a:ext>
            </a:extLst>
          </p:cNvPr>
          <p:cNvSpPr>
            <a:spLocks noGrp="1"/>
          </p:cNvSpPr>
          <p:nvPr>
            <p:ph idx="1"/>
          </p:nvPr>
        </p:nvSpPr>
        <p:spPr>
          <a:xfrm>
            <a:off x="818712" y="2413000"/>
            <a:ext cx="5055923" cy="3632200"/>
          </a:xfrm>
        </p:spPr>
        <p:txBody>
          <a:bodyPr vert="horz" lIns="91440" tIns="45720" rIns="91440" bIns="45720" rtlCol="0" anchor="ctr">
            <a:normAutofit/>
          </a:bodyPr>
          <a:lstStyle/>
          <a:p>
            <a:pPr>
              <a:lnSpc>
                <a:spcPct val="90000"/>
              </a:lnSpc>
            </a:pPr>
            <a:r>
              <a:rPr lang="en-US" dirty="0"/>
              <a:t>Aide au </a:t>
            </a:r>
            <a:r>
              <a:rPr lang="en-US" dirty="0" err="1"/>
              <a:t>calcul</a:t>
            </a:r>
            <a:r>
              <a:rPr lang="en-US" dirty="0"/>
              <a:t> des </a:t>
            </a:r>
            <a:r>
              <a:rPr lang="en-US" dirty="0" err="1"/>
              <a:t>coûts</a:t>
            </a:r>
            <a:r>
              <a:rPr lang="en-US" dirty="0"/>
              <a:t> de production </a:t>
            </a:r>
          </a:p>
          <a:p>
            <a:pPr>
              <a:lnSpc>
                <a:spcPct val="90000"/>
              </a:lnSpc>
            </a:pPr>
            <a:r>
              <a:rPr lang="en-US" dirty="0"/>
              <a:t>Nouveaux </a:t>
            </a:r>
            <a:r>
              <a:rPr lang="en-US" dirty="0" err="1"/>
              <a:t>débouchés</a:t>
            </a:r>
            <a:r>
              <a:rPr lang="en-US" dirty="0"/>
              <a:t> </a:t>
            </a:r>
            <a:r>
              <a:rPr lang="en-US" dirty="0" err="1"/>
              <a:t>commerciaux</a:t>
            </a:r>
            <a:r>
              <a:rPr lang="en-US" dirty="0"/>
              <a:t> </a:t>
            </a:r>
          </a:p>
          <a:p>
            <a:pPr>
              <a:lnSpc>
                <a:spcPct val="90000"/>
              </a:lnSpc>
            </a:pPr>
            <a:r>
              <a:rPr lang="en-US" dirty="0" err="1"/>
              <a:t>Négociations</a:t>
            </a:r>
            <a:r>
              <a:rPr lang="en-US" dirty="0"/>
              <a:t> </a:t>
            </a:r>
            <a:r>
              <a:rPr lang="en-US" dirty="0" err="1"/>
              <a:t>auprès</a:t>
            </a:r>
            <a:r>
              <a:rPr lang="en-US" dirty="0"/>
              <a:t> de négociants, de la GMS, de </a:t>
            </a:r>
            <a:r>
              <a:rPr lang="en-US" dirty="0" err="1"/>
              <a:t>transformateurs</a:t>
            </a:r>
            <a:r>
              <a:rPr lang="en-US" dirty="0"/>
              <a:t> etc. : mise en place de </a:t>
            </a:r>
            <a:r>
              <a:rPr lang="en-US" dirty="0" err="1"/>
              <a:t>filières</a:t>
            </a:r>
            <a:r>
              <a:rPr lang="en-US" dirty="0"/>
              <a:t> </a:t>
            </a:r>
            <a:r>
              <a:rPr lang="en-US" dirty="0" err="1"/>
              <a:t>agricoles</a:t>
            </a:r>
            <a:r>
              <a:rPr lang="en-US" dirty="0"/>
              <a:t> locales </a:t>
            </a:r>
            <a:r>
              <a:rPr lang="en-US" dirty="0" err="1"/>
              <a:t>complètes</a:t>
            </a:r>
            <a:endParaRPr lang="en-US" dirty="0"/>
          </a:p>
          <a:p>
            <a:pPr>
              <a:lnSpc>
                <a:spcPct val="90000"/>
              </a:lnSpc>
            </a:pPr>
            <a:r>
              <a:rPr lang="en-US" dirty="0"/>
              <a:t>Argument de vente </a:t>
            </a:r>
            <a:r>
              <a:rPr lang="en-US" dirty="0" err="1"/>
              <a:t>auprès</a:t>
            </a:r>
            <a:r>
              <a:rPr lang="en-US" dirty="0"/>
              <a:t> des </a:t>
            </a:r>
            <a:r>
              <a:rPr lang="en-US" dirty="0" err="1"/>
              <a:t>consommateurs</a:t>
            </a:r>
            <a:r>
              <a:rPr lang="en-US" dirty="0"/>
              <a:t> </a:t>
            </a:r>
          </a:p>
          <a:p>
            <a:pPr>
              <a:lnSpc>
                <a:spcPct val="90000"/>
              </a:lnSpc>
            </a:pPr>
            <a:r>
              <a:rPr lang="en-US" dirty="0" err="1"/>
              <a:t>Critères</a:t>
            </a:r>
            <a:r>
              <a:rPr lang="en-US" dirty="0"/>
              <a:t> </a:t>
            </a:r>
            <a:r>
              <a:rPr lang="en-US" dirty="0" err="1"/>
              <a:t>repris</a:t>
            </a:r>
            <a:r>
              <a:rPr lang="en-US" dirty="0"/>
              <a:t> dans les cahiers des charges de </a:t>
            </a:r>
            <a:r>
              <a:rPr lang="en-US" dirty="0" err="1"/>
              <a:t>marchés</a:t>
            </a:r>
            <a:r>
              <a:rPr lang="en-US" dirty="0"/>
              <a:t> publics </a:t>
            </a:r>
          </a:p>
        </p:txBody>
      </p:sp>
      <p:sp>
        <p:nvSpPr>
          <p:cNvPr id="4" name="Espace réservé du numéro de diapositive 3">
            <a:extLst>
              <a:ext uri="{FF2B5EF4-FFF2-40B4-BE49-F238E27FC236}">
                <a16:creationId xmlns:a16="http://schemas.microsoft.com/office/drawing/2014/main" id="{8D92CA3E-B80A-6F3F-D5C5-CD35E4603B77}"/>
              </a:ext>
            </a:extLst>
          </p:cNvPr>
          <p:cNvSpPr>
            <a:spLocks noGrp="1"/>
          </p:cNvSpPr>
          <p:nvPr>
            <p:ph type="sldNum" sz="quarter" idx="12"/>
          </p:nvPr>
        </p:nvSpPr>
        <p:spPr>
          <a:xfrm>
            <a:off x="10678331" y="5915888"/>
            <a:ext cx="1062155" cy="490599"/>
          </a:xfrm>
        </p:spPr>
        <p:txBody>
          <a:bodyPr vert="horz" lIns="91440" tIns="45720" rIns="91440" bIns="10800" rtlCol="0" anchor="b">
            <a:normAutofit/>
          </a:bodyPr>
          <a:lstStyle/>
          <a:p>
            <a:pPr defTabSz="914400">
              <a:spcAft>
                <a:spcPts val="600"/>
              </a:spcAft>
            </a:pPr>
            <a:fld id="{D57F1E4F-1CFF-5643-939E-217C01CDF565}" type="slidenum">
              <a:rPr lang="en-US" noProof="0">
                <a:solidFill>
                  <a:srgbClr val="FFFFFF"/>
                </a:solidFill>
              </a:rPr>
              <a:pPr defTabSz="914400">
                <a:spcAft>
                  <a:spcPts val="600"/>
                </a:spcAft>
              </a:pPr>
              <a:t>7</a:t>
            </a:fld>
            <a:endParaRPr lang="en-US" noProof="0">
              <a:solidFill>
                <a:srgbClr val="FFFFFF"/>
              </a:solidFill>
            </a:endParaRPr>
          </a:p>
        </p:txBody>
      </p:sp>
    </p:spTree>
    <p:extLst>
      <p:ext uri="{BB962C8B-B14F-4D97-AF65-F5344CB8AC3E}">
        <p14:creationId xmlns:p14="http://schemas.microsoft.com/office/powerpoint/2010/main" val="250425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45" name="Image 44" descr="Plantes dans un champ">
            <a:extLst>
              <a:ext uri="{FF2B5EF4-FFF2-40B4-BE49-F238E27FC236}">
                <a16:creationId xmlns:a16="http://schemas.microsoft.com/office/drawing/2014/main" id="{7EF0A138-17DD-8898-D347-F81ED02C170A}"/>
              </a:ext>
            </a:extLst>
          </p:cNvPr>
          <p:cNvPicPr>
            <a:picLocks noChangeAspect="1"/>
          </p:cNvPicPr>
          <p:nvPr/>
        </p:nvPicPr>
        <p:blipFill>
          <a:blip r:embed="rId3">
            <a:duotone>
              <a:prstClr val="black"/>
              <a:schemeClr val="accent3">
                <a:tint val="45000"/>
                <a:satMod val="400000"/>
              </a:schemeClr>
            </a:duotone>
          </a:blip>
          <a:stretch>
            <a:fillRect/>
          </a:stretch>
        </p:blipFill>
        <p:spPr>
          <a:xfrm>
            <a:off x="-96688" y="-691798"/>
            <a:ext cx="12295623" cy="8181872"/>
          </a:xfrm>
          <a:prstGeom prst="rect">
            <a:avLst/>
          </a:prstGeom>
        </p:spPr>
      </p:pic>
      <p:sp>
        <p:nvSpPr>
          <p:cNvPr id="4" name="Espace réservé du numéro de diapositive 3">
            <a:extLst>
              <a:ext uri="{FF2B5EF4-FFF2-40B4-BE49-F238E27FC236}">
                <a16:creationId xmlns:a16="http://schemas.microsoft.com/office/drawing/2014/main" id="{E8C9E77B-2432-F657-1D4E-95DD14C44404}"/>
              </a:ext>
            </a:extLst>
          </p:cNvPr>
          <p:cNvSpPr>
            <a:spLocks noGrp="1"/>
          </p:cNvSpPr>
          <p:nvPr>
            <p:ph type="sldNum" sz="quarter" idx="12"/>
          </p:nvPr>
        </p:nvSpPr>
        <p:spPr/>
        <p:txBody>
          <a:bodyPr vert="horz" lIns="91440" tIns="45720" rIns="91440" bIns="10800" rtlCol="0" anchor="b">
            <a:normAutofit/>
          </a:bodyPr>
          <a:lstStyle/>
          <a:p>
            <a:pPr defTabSz="914400">
              <a:spcAft>
                <a:spcPts val="600"/>
              </a:spcAft>
            </a:pPr>
            <a:fld id="{D57F1E4F-1CFF-5643-939E-217C01CDF565}" type="slidenum">
              <a:rPr lang="en-US" noProof="0" smtClean="0"/>
              <a:pPr defTabSz="914400">
                <a:spcAft>
                  <a:spcPts val="600"/>
                </a:spcAft>
              </a:pPr>
              <a:t>8</a:t>
            </a:fld>
            <a:endParaRPr lang="en-US" noProof="0"/>
          </a:p>
        </p:txBody>
      </p:sp>
      <p:pic>
        <p:nvPicPr>
          <p:cNvPr id="6" name="Espace réservé du contenu 5" descr="Une image contenant texte, herbe, plein air, plante&#10;&#10;Description générée automatiquement">
            <a:extLst>
              <a:ext uri="{FF2B5EF4-FFF2-40B4-BE49-F238E27FC236}">
                <a16:creationId xmlns:a16="http://schemas.microsoft.com/office/drawing/2014/main" id="{DB6A85A8-2814-C1B0-9AD9-CCAE55752BF3}"/>
              </a:ext>
            </a:extLst>
          </p:cNvPr>
          <p:cNvPicPr>
            <a:picLocks noGrp="1" noChangeAspect="1"/>
          </p:cNvPicPr>
          <p:nvPr>
            <p:ph idx="4294967295"/>
          </p:nvPr>
        </p:nvPicPr>
        <p:blipFill rotWithShape="1">
          <a:blip r:embed="rId4"/>
          <a:srcRect l="7261" r="2823" b="1"/>
          <a:stretch/>
        </p:blipFill>
        <p:spPr>
          <a:xfrm>
            <a:off x="6656004" y="-63019"/>
            <a:ext cx="3390759" cy="3403167"/>
          </a:xfrm>
          <a:prstGeom prst="rect">
            <a:avLst/>
          </a:prstGeom>
        </p:spPr>
      </p:pic>
      <p:pic>
        <p:nvPicPr>
          <p:cNvPr id="17" name="Image 16" descr="Une image contenant texte, habits, Visage humain, sourire&#10;&#10;Description générée automatiquement">
            <a:extLst>
              <a:ext uri="{FF2B5EF4-FFF2-40B4-BE49-F238E27FC236}">
                <a16:creationId xmlns:a16="http://schemas.microsoft.com/office/drawing/2014/main" id="{62A987CB-1182-6780-5633-24776988B432}"/>
              </a:ext>
            </a:extLst>
          </p:cNvPr>
          <p:cNvPicPr>
            <a:picLocks noChangeAspect="1"/>
          </p:cNvPicPr>
          <p:nvPr/>
        </p:nvPicPr>
        <p:blipFill>
          <a:blip r:embed="rId5"/>
          <a:stretch>
            <a:fillRect/>
          </a:stretch>
        </p:blipFill>
        <p:spPr>
          <a:xfrm>
            <a:off x="6672064" y="3463461"/>
            <a:ext cx="3374699" cy="3349915"/>
          </a:xfrm>
          <a:prstGeom prst="rect">
            <a:avLst/>
          </a:prstGeom>
        </p:spPr>
      </p:pic>
      <p:pic>
        <p:nvPicPr>
          <p:cNvPr id="37" name="Image 36" descr="Une image contenant texte, Visage humain, verres, habits&#10;&#10;Description générée automatiquement">
            <a:extLst>
              <a:ext uri="{FF2B5EF4-FFF2-40B4-BE49-F238E27FC236}">
                <a16:creationId xmlns:a16="http://schemas.microsoft.com/office/drawing/2014/main" id="{FBDC7591-A37B-127F-9B18-D01ADA398CF9}"/>
              </a:ext>
            </a:extLst>
          </p:cNvPr>
          <p:cNvPicPr>
            <a:picLocks noChangeAspect="1"/>
          </p:cNvPicPr>
          <p:nvPr/>
        </p:nvPicPr>
        <p:blipFill>
          <a:blip r:embed="rId6"/>
          <a:stretch>
            <a:fillRect/>
          </a:stretch>
        </p:blipFill>
        <p:spPr>
          <a:xfrm>
            <a:off x="2282504" y="-36256"/>
            <a:ext cx="3374699" cy="3349640"/>
          </a:xfrm>
          <a:prstGeom prst="rect">
            <a:avLst/>
          </a:prstGeom>
        </p:spPr>
      </p:pic>
      <p:pic>
        <p:nvPicPr>
          <p:cNvPr id="41" name="Image 40" descr="Une image contenant texte, herbe, plein air, plante&#10;&#10;Description générée automatiquement">
            <a:extLst>
              <a:ext uri="{FF2B5EF4-FFF2-40B4-BE49-F238E27FC236}">
                <a16:creationId xmlns:a16="http://schemas.microsoft.com/office/drawing/2014/main" id="{AA87482C-27B9-43CA-C86B-809093E63A0E}"/>
              </a:ext>
            </a:extLst>
          </p:cNvPr>
          <p:cNvPicPr>
            <a:picLocks noChangeAspect="1"/>
          </p:cNvPicPr>
          <p:nvPr/>
        </p:nvPicPr>
        <p:blipFill>
          <a:blip r:embed="rId7"/>
          <a:stretch>
            <a:fillRect/>
          </a:stretch>
        </p:blipFill>
        <p:spPr>
          <a:xfrm>
            <a:off x="2266444" y="3428852"/>
            <a:ext cx="3390759" cy="3403442"/>
          </a:xfrm>
          <a:prstGeom prst="rect">
            <a:avLst/>
          </a:prstGeom>
        </p:spPr>
      </p:pic>
    </p:spTree>
    <p:extLst>
      <p:ext uri="{BB962C8B-B14F-4D97-AF65-F5344CB8AC3E}">
        <p14:creationId xmlns:p14="http://schemas.microsoft.com/office/powerpoint/2010/main" val="2525550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AAB73C-F97C-7E04-FC93-DD1B5208F56B}"/>
              </a:ext>
            </a:extLst>
          </p:cNvPr>
          <p:cNvSpPr>
            <a:spLocks noGrp="1"/>
          </p:cNvSpPr>
          <p:nvPr>
            <p:ph type="title"/>
          </p:nvPr>
        </p:nvSpPr>
        <p:spPr/>
        <p:txBody>
          <a:bodyPr/>
          <a:lstStyle/>
          <a:p>
            <a:r>
              <a:rPr lang="fr-FR" dirty="0"/>
              <a:t>Mais y a-t-il des acheteurs ? </a:t>
            </a:r>
            <a:endParaRPr lang="fr-BE" dirty="0"/>
          </a:p>
        </p:txBody>
      </p:sp>
      <p:sp>
        <p:nvSpPr>
          <p:cNvPr id="3" name="Espace réservé du contenu 2">
            <a:extLst>
              <a:ext uri="{FF2B5EF4-FFF2-40B4-BE49-F238E27FC236}">
                <a16:creationId xmlns:a16="http://schemas.microsoft.com/office/drawing/2014/main" id="{3BEA88A1-93A0-3E7C-8890-9EAFCC863F93}"/>
              </a:ext>
            </a:extLst>
          </p:cNvPr>
          <p:cNvSpPr>
            <a:spLocks noGrp="1"/>
          </p:cNvSpPr>
          <p:nvPr>
            <p:ph idx="1"/>
          </p:nvPr>
        </p:nvSpPr>
        <p:spPr>
          <a:xfrm>
            <a:off x="784525" y="2222287"/>
            <a:ext cx="10554574" cy="3636511"/>
          </a:xfrm>
        </p:spPr>
        <p:txBody>
          <a:bodyPr/>
          <a:lstStyle/>
          <a:p>
            <a:r>
              <a:rPr lang="fr-FR" b="0" i="0" dirty="0">
                <a:solidFill>
                  <a:srgbClr val="585756"/>
                </a:solidFill>
                <a:effectLst/>
                <a:highlight>
                  <a:srgbClr val="FFFFFF"/>
                </a:highlight>
                <a:latin typeface="Raleway" pitchFamily="2" charset="0"/>
              </a:rPr>
              <a:t>Les Belges accordent une importance significativement plus élevée aux produits locaux et sont en majorité d’accord pour dire que les produits équitables ne doivent pas se limiter aux produits en provenance de pays du sud. </a:t>
            </a:r>
          </a:p>
          <a:p>
            <a:r>
              <a:rPr lang="fr-FR" b="0" i="0" dirty="0">
                <a:solidFill>
                  <a:srgbClr val="585756"/>
                </a:solidFill>
                <a:effectLst/>
                <a:highlight>
                  <a:srgbClr val="FFFFFF"/>
                </a:highlight>
                <a:latin typeface="Raleway" pitchFamily="2" charset="0"/>
              </a:rPr>
              <a:t>Même si les Belges déclarent être prêts à payer plus pour des produits équitables, la perception d’un prix plus élevé reste le frein principal pour l’achat. L’arrivée depuis plusieurs années de la grande distribution a permis de diminuer les prix et de proposer des produits équitables d’« entrée »</a:t>
            </a:r>
            <a:endParaRPr lang="fr-FR" dirty="0">
              <a:solidFill>
                <a:srgbClr val="585756"/>
              </a:solidFill>
              <a:highlight>
                <a:srgbClr val="FFFFFF"/>
              </a:highlight>
              <a:latin typeface="Raleway" pitchFamily="2" charset="0"/>
            </a:endParaRPr>
          </a:p>
          <a:p>
            <a:r>
              <a:rPr lang="fr-FR" b="0" i="0" dirty="0">
                <a:solidFill>
                  <a:srgbClr val="585756"/>
                </a:solidFill>
                <a:effectLst/>
                <a:highlight>
                  <a:srgbClr val="FFFFFF"/>
                </a:highlight>
                <a:latin typeface="Raleway" pitchFamily="2" charset="0"/>
              </a:rPr>
              <a:t>La majorité des Belges est toujours prête à payer un supplément pour acheter un produit équitable, mais celui-ci ne peut pas dépasser les 8% du prix standard (contre 10% en 2020). </a:t>
            </a:r>
            <a:endParaRPr lang="fr-BE" dirty="0"/>
          </a:p>
        </p:txBody>
      </p:sp>
      <p:sp>
        <p:nvSpPr>
          <p:cNvPr id="4" name="Espace réservé du numéro de diapositive 3">
            <a:extLst>
              <a:ext uri="{FF2B5EF4-FFF2-40B4-BE49-F238E27FC236}">
                <a16:creationId xmlns:a16="http://schemas.microsoft.com/office/drawing/2014/main" id="{8D92CA3E-B80A-6F3F-D5C5-CD35E4603B77}"/>
              </a:ext>
            </a:extLst>
          </p:cNvPr>
          <p:cNvSpPr>
            <a:spLocks noGrp="1"/>
          </p:cNvSpPr>
          <p:nvPr>
            <p:ph type="sldNum" sz="quarter" idx="12"/>
          </p:nvPr>
        </p:nvSpPr>
        <p:spPr/>
        <p:txBody>
          <a:bodyPr/>
          <a:lstStyle/>
          <a:p>
            <a:pPr rtl="0"/>
            <a:fld id="{D57F1E4F-1CFF-5643-939E-217C01CDF565}" type="slidenum">
              <a:rPr lang="fr-FR" noProof="0" smtClean="0"/>
              <a:pPr rtl="0"/>
              <a:t>9</a:t>
            </a:fld>
            <a:endParaRPr lang="fr-FR" noProof="0" dirty="0"/>
          </a:p>
        </p:txBody>
      </p:sp>
      <p:sp>
        <p:nvSpPr>
          <p:cNvPr id="5" name="Espace réservé du contenu 2">
            <a:extLst>
              <a:ext uri="{FF2B5EF4-FFF2-40B4-BE49-F238E27FC236}">
                <a16:creationId xmlns:a16="http://schemas.microsoft.com/office/drawing/2014/main" id="{1F8012BD-4428-4C21-77D7-05D7FF289FE7}"/>
              </a:ext>
            </a:extLst>
          </p:cNvPr>
          <p:cNvSpPr txBox="1">
            <a:spLocks/>
          </p:cNvSpPr>
          <p:nvPr/>
        </p:nvSpPr>
        <p:spPr>
          <a:xfrm>
            <a:off x="852901" y="5445224"/>
            <a:ext cx="10554574" cy="1056103"/>
          </a:xfrm>
          <a:prstGeom prst="rect">
            <a:avLst/>
          </a:prstGeom>
          <a:effectLst>
            <a:outerShdw blurRad="50800" dir="14400000">
              <a:srgbClr val="000000">
                <a:alpha val="40000"/>
              </a:srgbClr>
            </a:outerShdw>
          </a:effectLst>
        </p:spPr>
        <p:txBody>
          <a:bodyPr vert="horz" lIns="91440" tIns="45720" rIns="91440" bIns="45720" rtlCol="0" anchor="ctr">
            <a:normAutofit/>
          </a:bodyPr>
          <a:lst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a:lstStyle>
          <a:p>
            <a:pPr marL="0" indent="0">
              <a:buNone/>
            </a:pPr>
            <a:endParaRPr lang="fr-BE" dirty="0"/>
          </a:p>
        </p:txBody>
      </p:sp>
      <p:sp>
        <p:nvSpPr>
          <p:cNvPr id="7" name="ZoneTexte 6">
            <a:extLst>
              <a:ext uri="{FF2B5EF4-FFF2-40B4-BE49-F238E27FC236}">
                <a16:creationId xmlns:a16="http://schemas.microsoft.com/office/drawing/2014/main" id="{65C854E7-7328-FC70-15A3-16146828C9FE}"/>
              </a:ext>
            </a:extLst>
          </p:cNvPr>
          <p:cNvSpPr txBox="1"/>
          <p:nvPr/>
        </p:nvSpPr>
        <p:spPr>
          <a:xfrm>
            <a:off x="798046" y="5828175"/>
            <a:ext cx="9547274" cy="307777"/>
          </a:xfrm>
          <a:prstGeom prst="rect">
            <a:avLst/>
          </a:prstGeom>
          <a:noFill/>
        </p:spPr>
        <p:txBody>
          <a:bodyPr wrap="square">
            <a:spAutoFit/>
          </a:bodyPr>
          <a:lstStyle/>
          <a:p>
            <a:pPr marL="0" indent="0">
              <a:buNone/>
            </a:pPr>
            <a:r>
              <a:rPr lang="fr-FR" sz="1400" i="1" dirty="0">
                <a:solidFill>
                  <a:srgbClr val="585756"/>
                </a:solidFill>
                <a:highlight>
                  <a:srgbClr val="FFFFFF"/>
                </a:highlight>
                <a:latin typeface="Raleway" pitchFamily="2" charset="0"/>
              </a:rPr>
              <a:t>Trade for </a:t>
            </a:r>
            <a:r>
              <a:rPr lang="fr-FR" sz="1400" i="1" dirty="0" err="1">
                <a:solidFill>
                  <a:srgbClr val="585756"/>
                </a:solidFill>
                <a:highlight>
                  <a:srgbClr val="FFFFFF"/>
                </a:highlight>
                <a:latin typeface="Raleway" pitchFamily="2" charset="0"/>
              </a:rPr>
              <a:t>Development</a:t>
            </a:r>
            <a:r>
              <a:rPr lang="fr-FR" sz="1400" i="1" dirty="0">
                <a:solidFill>
                  <a:srgbClr val="585756"/>
                </a:solidFill>
                <a:highlight>
                  <a:srgbClr val="FFFFFF"/>
                </a:highlight>
                <a:latin typeface="Raleway" pitchFamily="2" charset="0"/>
              </a:rPr>
              <a:t> Centre </a:t>
            </a:r>
            <a:r>
              <a:rPr lang="fr-FR" sz="1400" i="1" dirty="0" err="1">
                <a:solidFill>
                  <a:srgbClr val="585756"/>
                </a:solidFill>
                <a:highlight>
                  <a:srgbClr val="FFFFFF"/>
                </a:highlight>
                <a:latin typeface="Raleway" pitchFamily="2" charset="0"/>
              </a:rPr>
              <a:t>Enabel</a:t>
            </a:r>
            <a:r>
              <a:rPr lang="fr-FR" sz="1400" i="1" dirty="0">
                <a:solidFill>
                  <a:srgbClr val="585756"/>
                </a:solidFill>
                <a:highlight>
                  <a:srgbClr val="FFFFFF"/>
                </a:highlight>
                <a:latin typeface="Raleway" pitchFamily="2" charset="0"/>
              </a:rPr>
              <a:t>, Baromètre 2022 du commerce équitable, 2022.  </a:t>
            </a:r>
            <a:endParaRPr lang="fr-BE" sz="1400" i="1" dirty="0"/>
          </a:p>
        </p:txBody>
      </p:sp>
    </p:spTree>
    <p:extLst>
      <p:ext uri="{BB962C8B-B14F-4D97-AF65-F5344CB8AC3E}">
        <p14:creationId xmlns:p14="http://schemas.microsoft.com/office/powerpoint/2010/main" val="368911992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Entre guillemets">
  <a:themeElements>
    <a:clrScheme name="Prix Juste Producteur">
      <a:dk1>
        <a:sysClr val="windowText" lastClr="000000"/>
      </a:dk1>
      <a:lt1>
        <a:sysClr val="window" lastClr="FFFFFF"/>
      </a:lt1>
      <a:dk2>
        <a:srgbClr val="39302A"/>
      </a:dk2>
      <a:lt2>
        <a:srgbClr val="E5DEDB"/>
      </a:lt2>
      <a:accent1>
        <a:srgbClr val="D09F14"/>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ACECE1E4-636E-48DB-87ED-4A76DC93378F}"/>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5821129C69F74BA5ED9BE603656490" ma:contentTypeVersion="12" ma:contentTypeDescription="Crée un document." ma:contentTypeScope="" ma:versionID="b9edd2fec3137fb96bc10b339367ed68">
  <xsd:schema xmlns:xsd="http://www.w3.org/2001/XMLSchema" xmlns:xs="http://www.w3.org/2001/XMLSchema" xmlns:p="http://schemas.microsoft.com/office/2006/metadata/properties" xmlns:ns3="a8a499e2-a737-4061-9c40-04f600921f8c" xmlns:ns4="65bcdd84-1db0-4fb5-8ed8-e26f2bdcdc5b" targetNamespace="http://schemas.microsoft.com/office/2006/metadata/properties" ma:root="true" ma:fieldsID="7126b52a2de68d1d6c0a34503b15a60a" ns3:_="" ns4:_="">
    <xsd:import namespace="a8a499e2-a737-4061-9c40-04f600921f8c"/>
    <xsd:import namespace="65bcdd84-1db0-4fb5-8ed8-e26f2bdcdc5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a499e2-a737-4061-9c40-04f600921f8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_activity" ma:index="16"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bcdd84-1db0-4fb5-8ed8-e26f2bdcdc5b" elementFormDefault="qualified">
    <xsd:import namespace="http://schemas.microsoft.com/office/2006/documentManagement/types"/>
    <xsd:import namespace="http://schemas.microsoft.com/office/infopath/2007/PartnerControls"/>
    <xsd:element name="SharedWithUsers" ma:index="17"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Partagé avec détails" ma:internalName="SharedWithDetails" ma:readOnly="true">
      <xsd:simpleType>
        <xsd:restriction base="dms:Note">
          <xsd:maxLength value="255"/>
        </xsd:restriction>
      </xsd:simpleType>
    </xsd:element>
    <xsd:element name="SharingHintHash" ma:index="19" nillable="true" ma:displayName="Partage du hachage d’indicateur"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a8a499e2-a737-4061-9c40-04f600921f8c"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EAC078-62B7-4E7E-9C50-A1625E72A7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a499e2-a737-4061-9c40-04f600921f8c"/>
    <ds:schemaRef ds:uri="65bcdd84-1db0-4fb5-8ed8-e26f2bdcdc5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EFDB075-32D3-45D6-B446-788704F8FD25}">
  <ds:schemaRefs>
    <ds:schemaRef ds:uri="http://schemas.microsoft.com/office/2006/documentManagement/types"/>
    <ds:schemaRef ds:uri="http://purl.org/dc/elements/1.1/"/>
    <ds:schemaRef ds:uri="http://schemas.microsoft.com/office/2006/metadata/properties"/>
    <ds:schemaRef ds:uri="http://purl.org/dc/terms/"/>
    <ds:schemaRef ds:uri="a8a499e2-a737-4061-9c40-04f600921f8c"/>
    <ds:schemaRef ds:uri="http://purl.org/dc/dcmitype/"/>
    <ds:schemaRef ds:uri="http://schemas.microsoft.com/office/infopath/2007/PartnerControls"/>
    <ds:schemaRef ds:uri="http://schemas.openxmlformats.org/package/2006/metadata/core-properties"/>
    <ds:schemaRef ds:uri="65bcdd84-1db0-4fb5-8ed8-e26f2bdcdc5b"/>
    <ds:schemaRef ds:uri="http://www.w3.org/XML/1998/namespace"/>
  </ds:schemaRefs>
</ds:datastoreItem>
</file>

<file path=customXml/itemProps3.xml><?xml version="1.0" encoding="utf-8"?>
<ds:datastoreItem xmlns:ds="http://schemas.openxmlformats.org/officeDocument/2006/customXml" ds:itemID="{1DD8CA2E-8B16-4096-95E2-945585B3972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0</TotalTime>
  <Words>692</Words>
  <Application>Microsoft Office PowerPoint</Application>
  <PresentationFormat>Grand écran</PresentationFormat>
  <Paragraphs>109</Paragraphs>
  <Slides>11</Slides>
  <Notes>8</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11</vt:i4>
      </vt:variant>
    </vt:vector>
  </HeadingPairs>
  <TitlesOfParts>
    <vt:vector size="18" baseType="lpstr">
      <vt:lpstr>Arial</vt:lpstr>
      <vt:lpstr>Calibri</vt:lpstr>
      <vt:lpstr>Century Gothic</vt:lpstr>
      <vt:lpstr>Open Sans</vt:lpstr>
      <vt:lpstr>Raleway</vt:lpstr>
      <vt:lpstr>Wingdings 2</vt:lpstr>
      <vt:lpstr>1_Entre guillemets</vt:lpstr>
      <vt:lpstr>Présentation PowerPoint</vt:lpstr>
      <vt:lpstr>Prix Juste Producteur </vt:lpstr>
      <vt:lpstr>En 2024: 105 filières labellisées </vt:lpstr>
      <vt:lpstr>Ce que  certifie le label Prix Juste </vt:lpstr>
      <vt:lpstr>Présentation PowerPoint</vt:lpstr>
      <vt:lpstr>Coûts de production et qualité  </vt:lpstr>
      <vt:lpstr>Rôles du label </vt:lpstr>
      <vt:lpstr>Présentation PowerPoint</vt:lpstr>
      <vt:lpstr>Mais y a-t-il des acheteurs ? </vt:lpstr>
      <vt:lpstr>Bedankt, merci ! </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2020-02-14T10:18:24Z</dcterms:created>
  <dcterms:modified xsi:type="dcterms:W3CDTF">2024-06-05T21:07:23Z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0x010100605821129C69F74BA5ED9BE603656490</vt:lpwstr>
  </property>
</Properties>
</file>